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s/slide13.xml" ContentType="application/vnd.openxmlformats-officedocument.presentationml.slide+xml"/>
  <Override PartName="/ppt/slides/slide4.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19"/>
  </p:notesMasterIdLst>
  <p:sldIdLst>
    <p:sldId id="256" r:id="rId2"/>
    <p:sldId id="354" r:id="rId3"/>
    <p:sldId id="346" r:id="rId4"/>
    <p:sldId id="353" r:id="rId5"/>
    <p:sldId id="325" r:id="rId6"/>
    <p:sldId id="326" r:id="rId7"/>
    <p:sldId id="334" r:id="rId8"/>
    <p:sldId id="327" r:id="rId9"/>
    <p:sldId id="338" r:id="rId10"/>
    <p:sldId id="329" r:id="rId11"/>
    <p:sldId id="330" r:id="rId12"/>
    <p:sldId id="331" r:id="rId13"/>
    <p:sldId id="328" r:id="rId14"/>
    <p:sldId id="332" r:id="rId15"/>
    <p:sldId id="333" r:id="rId16"/>
    <p:sldId id="355"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716" autoAdjust="0"/>
    <p:restoredTop sz="82609" autoAdjust="0"/>
  </p:normalViewPr>
  <p:slideViewPr>
    <p:cSldViewPr>
      <p:cViewPr>
        <p:scale>
          <a:sx n="60" d="100"/>
          <a:sy n="60" d="100"/>
        </p:scale>
        <p:origin x="-1856" y="-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DAE8E-AD11-4A4D-AC23-355812D096B2}" type="datetimeFigureOut">
              <a:rPr lang="en-US" smtClean="0"/>
              <a:pPr/>
              <a:t>4/19/11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0C7A-1315-493E-AA53-BE7C90A286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archengineland.com/google-mobile-query-growth-dramatically-higher-than-pc-38203" TargetMode="External"/><Relationship Id="rId4" Type="http://schemas.openxmlformats.org/officeDocument/2006/relationships/hyperlink" Target="http://www.pureoxygenmobile.com/3-tips-to-detect-fix-mobile-search-leaks-improve-your-ctr/" TargetMode="External"/><Relationship Id="rId5" Type="http://schemas.openxmlformats.org/officeDocument/2006/relationships/hyperlink" Target="http://www.homedepot.com/"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4B0C7A-1315-493E-AA53-BE7C90A2869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4B0C7A-1315-493E-AA53-BE7C90A2869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t>Analysis, strategy, and tools to maximize conversion</a:t>
            </a:r>
            <a:endParaRPr lang="en-US" sz="1100" dirty="0" smtClean="0"/>
          </a:p>
          <a:p>
            <a:r>
              <a:rPr lang="en-US" sz="1200" dirty="0" smtClean="0"/>
              <a:t>Optimizing mobile web, search, and social commerce </a:t>
            </a:r>
          </a:p>
        </p:txBody>
      </p:sp>
      <p:sp>
        <p:nvSpPr>
          <p:cNvPr id="4" name="Slide Number Placeholder 3"/>
          <p:cNvSpPr>
            <a:spLocks noGrp="1"/>
          </p:cNvSpPr>
          <p:nvPr>
            <p:ph type="sldNum" sz="quarter" idx="10"/>
          </p:nvPr>
        </p:nvSpPr>
        <p:spPr/>
        <p:txBody>
          <a:bodyPr/>
          <a:lstStyle/>
          <a:p>
            <a:fld id="{BE4B0C7A-1315-493E-AA53-BE7C90A2869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4B0C7A-1315-493E-AA53-BE7C90A2869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Organic search and shopping feed services depend on native site URLs that are submitted or crawled. When mobile searchers select these high ranking links, mobile user get directed to the brand’s mobile home page, instead of the product or category page requested. While not as egregious as the </a:t>
            </a:r>
            <a:r>
              <a:rPr lang="en-US" dirty="0" err="1" smtClean="0"/>
              <a:t>Zappos</a:t>
            </a:r>
            <a:r>
              <a:rPr lang="en-US" dirty="0" smtClean="0"/>
              <a:t> example, the mobile searcher is again given a reason to bounce back to Google and select another brand.</a:t>
            </a:r>
          </a:p>
          <a:p>
            <a:r>
              <a:rPr lang="en-US" dirty="0" smtClean="0"/>
              <a:t>The culprit in these scenarios is typically the mobile “sniffing” technology used to detect </a:t>
            </a:r>
            <a:r>
              <a:rPr lang="en-US" dirty="0" err="1" smtClean="0"/>
              <a:t>smartphone</a:t>
            </a:r>
            <a:r>
              <a:rPr lang="en-US" dirty="0" smtClean="0"/>
              <a:t> users and then redirect them to a more mobile-friendly page. In cases like </a:t>
            </a:r>
            <a:r>
              <a:rPr lang="en-US" dirty="0" err="1" smtClean="0"/>
              <a:t>Zappos</a:t>
            </a:r>
            <a:r>
              <a:rPr lang="en-US" dirty="0" smtClean="0"/>
              <a:t>, they may not offer a mobile friendly page for that product or category. In the case of mobile platforms, they have not properly mapped the native URL request to the mobile platform URL. As a result, the sniffer logic either breaks or simply produces bad user experience. In a future article I’ll cover the analytic issues with this problem—how it goes under the radar, how to create visibility and guard your brand from falling victim to it.</a:t>
            </a:r>
          </a:p>
          <a:p>
            <a:r>
              <a:rPr lang="en-US" dirty="0" smtClean="0"/>
              <a:t>Now imagine if </a:t>
            </a:r>
            <a:r>
              <a:rPr lang="en-US" dirty="0" err="1" smtClean="0"/>
              <a:t>Zappos</a:t>
            </a:r>
            <a:r>
              <a:rPr lang="en-US" dirty="0" smtClean="0"/>
              <a:t> had provided a smarter mobile 404 page, programmed to parse the referral URL, extract the search query, and provide the mobile user with pre-loaded clickable query link (for example, “continue shopping </a:t>
            </a:r>
            <a:r>
              <a:rPr lang="en-US" dirty="0" err="1" smtClean="0"/>
              <a:t>Zappos</a:t>
            </a:r>
            <a:r>
              <a:rPr lang="en-US" dirty="0" smtClean="0"/>
              <a:t> for men’s wool socks here”) which executes an internal search query when clicked. This mobile page would have been more helpful and actionable for mobile users, and may have given </a:t>
            </a:r>
            <a:r>
              <a:rPr lang="en-US" dirty="0" err="1" smtClean="0"/>
              <a:t>Zappos</a:t>
            </a:r>
            <a:r>
              <a:rPr lang="en-US" dirty="0" smtClean="0"/>
              <a:t> a second chance to earn the business.</a:t>
            </a:r>
          </a:p>
          <a:p>
            <a:endParaRPr lang="en-US" dirty="0" smtClean="0"/>
          </a:p>
          <a:p>
            <a:endParaRPr lang="en-US" dirty="0" smtClean="0"/>
          </a:p>
          <a:p>
            <a:pPr lvl="2" fontAlgn="base"/>
            <a:r>
              <a:rPr lang="en-US" sz="1200" b="0" i="0" u="none" strike="noStrike" kern="1200" dirty="0" err="1" smtClean="0">
                <a:solidFill>
                  <a:schemeClr val="tx1"/>
                </a:solidFill>
                <a:latin typeface="+mn-lt"/>
                <a:ea typeface="+mn-ea"/>
                <a:cs typeface="+mn-cs"/>
              </a:rPr>
              <a:t>clickstream</a:t>
            </a:r>
            <a:r>
              <a:rPr lang="en-US" sz="1200" b="0" i="0" u="none" strike="noStrike" kern="1200" dirty="0" smtClean="0">
                <a:solidFill>
                  <a:schemeClr val="tx1"/>
                </a:solidFill>
                <a:latin typeface="+mn-lt"/>
                <a:ea typeface="+mn-ea"/>
                <a:cs typeface="+mn-cs"/>
              </a:rPr>
              <a:t> from search  </a:t>
            </a:r>
          </a:p>
          <a:p>
            <a:pPr lvl="2" fontAlgn="base"/>
            <a:r>
              <a:rPr lang="en-US" sz="1200" b="0" i="0" u="none" strike="noStrike" kern="1200" dirty="0" smtClean="0">
                <a:solidFill>
                  <a:schemeClr val="tx1"/>
                </a:solidFill>
                <a:latin typeface="+mn-lt"/>
                <a:ea typeface="+mn-ea"/>
                <a:cs typeface="+mn-cs"/>
              </a:rPr>
              <a:t>ROI </a:t>
            </a:r>
          </a:p>
          <a:p>
            <a:pPr lvl="2" fontAlgn="base"/>
            <a:r>
              <a:rPr lang="en-US" sz="1200" b="0" i="0" u="none" strike="noStrike" kern="1200" dirty="0" smtClean="0">
                <a:solidFill>
                  <a:schemeClr val="tx1"/>
                </a:solidFill>
                <a:latin typeface="+mn-lt"/>
                <a:ea typeface="+mn-ea"/>
                <a:cs typeface="+mn-cs"/>
              </a:rPr>
              <a:t>listening for internal search results </a:t>
            </a:r>
          </a:p>
          <a:p>
            <a:pPr lvl="1" fontAlgn="base"/>
            <a:r>
              <a:rPr lang="en-US" sz="1200" b="0" i="0" u="none" strike="noStrike" kern="1200" dirty="0" smtClean="0">
                <a:solidFill>
                  <a:schemeClr val="tx1"/>
                </a:solidFill>
                <a:latin typeface="+mn-lt"/>
                <a:ea typeface="+mn-ea"/>
                <a:cs typeface="+mn-cs"/>
              </a:rPr>
              <a:t>examples:</a:t>
            </a:r>
          </a:p>
          <a:p>
            <a:pPr lvl="1" fontAlgn="base"/>
            <a:r>
              <a:rPr lang="en-US" sz="1200" b="0" i="0" u="none" strike="noStrike" kern="1200" dirty="0" smtClean="0">
                <a:solidFill>
                  <a:schemeClr val="tx1"/>
                </a:solidFill>
                <a:latin typeface="+mn-lt"/>
                <a:ea typeface="+mn-ea"/>
                <a:cs typeface="+mn-cs"/>
              </a:rPr>
              <a:t>evidence: </a:t>
            </a:r>
          </a:p>
          <a:p>
            <a:pPr lvl="2" fontAlgn="base"/>
            <a:r>
              <a:rPr lang="en-US" sz="1200" b="0" i="0" u="none" strike="noStrike" kern="1200" dirty="0" err="1" smtClean="0">
                <a:solidFill>
                  <a:schemeClr val="tx1"/>
                </a:solidFill>
                <a:latin typeface="+mn-lt"/>
                <a:ea typeface="+mn-ea"/>
                <a:cs typeface="+mn-cs"/>
              </a:rPr>
              <a:t>google</a:t>
            </a:r>
            <a:r>
              <a:rPr lang="en-US" sz="1200" b="0" i="0" u="none" strike="noStrike"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rPr>
              <a:t>sats</a:t>
            </a:r>
            <a:r>
              <a:rPr lang="en-US" sz="1200" b="0" i="0" u="none" strike="noStrike" kern="1200" dirty="0" smtClean="0">
                <a:solidFill>
                  <a:schemeClr val="tx1"/>
                </a:solidFill>
                <a:latin typeface="+mn-lt"/>
                <a:ea typeface="+mn-ea"/>
                <a:cs typeface="+mn-cs"/>
              </a:rPr>
              <a:t> on mobile search? mobile</a:t>
            </a:r>
            <a:r>
              <a:rPr lang="en-US" sz="1200" b="0" i="0" u="none" strike="noStrike" kern="1200" dirty="0" smtClean="0">
                <a:solidFill>
                  <a:schemeClr val="tx1"/>
                </a:solidFill>
                <a:latin typeface="+mn-lt"/>
                <a:ea typeface="+mn-ea"/>
                <a:cs typeface="+mn-cs"/>
                <a:hlinkClick r:id="rId3"/>
              </a:rPr>
              <a:t> </a:t>
            </a:r>
            <a:r>
              <a:rPr lang="en-US" sz="1200" b="0" i="0" u="sng" strike="noStrike" kern="1200" dirty="0" smtClean="0">
                <a:solidFill>
                  <a:schemeClr val="tx1"/>
                </a:solidFill>
                <a:latin typeface="+mn-lt"/>
                <a:ea typeface="+mn-ea"/>
                <a:cs typeface="+mn-cs"/>
                <a:hlinkClick r:id="rId3"/>
              </a:rPr>
              <a:t>query volume growth of 500%</a:t>
            </a:r>
            <a:r>
              <a:rPr lang="en-US" sz="1200" b="0" i="0" u="none" strike="noStrike" kern="1200" dirty="0" smtClean="0">
                <a:solidFill>
                  <a:schemeClr val="tx1"/>
                </a:solidFill>
                <a:latin typeface="+mn-lt"/>
                <a:ea typeface="+mn-ea"/>
                <a:cs typeface="+mn-cs"/>
              </a:rPr>
              <a:t> </a:t>
            </a:r>
          </a:p>
          <a:p>
            <a:pPr lvl="1" fontAlgn="base"/>
            <a:r>
              <a:rPr lang="en-US" sz="1200" b="0" i="0" u="none" strike="noStrike" kern="1200" dirty="0" smtClean="0">
                <a:solidFill>
                  <a:schemeClr val="tx1"/>
                </a:solidFill>
                <a:latin typeface="+mn-lt"/>
                <a:ea typeface="+mn-ea"/>
                <a:cs typeface="+mn-cs"/>
              </a:rPr>
              <a:t>advice: </a:t>
            </a:r>
          </a:p>
          <a:p>
            <a:pPr lvl="2" fontAlgn="base"/>
            <a:r>
              <a:rPr lang="en-US" sz="1200" b="0" i="0" u="none" strike="noStrike" kern="1200" dirty="0" smtClean="0">
                <a:solidFill>
                  <a:schemeClr val="tx1"/>
                </a:solidFill>
                <a:latin typeface="+mn-lt"/>
                <a:ea typeface="+mn-ea"/>
                <a:cs typeface="+mn-cs"/>
              </a:rPr>
              <a:t>link to article on </a:t>
            </a:r>
            <a:r>
              <a:rPr lang="en-US" sz="1200" b="0" i="0" u="none" strike="noStrike" kern="1200" dirty="0" err="1" smtClean="0">
                <a:solidFill>
                  <a:schemeClr val="tx1"/>
                </a:solidFill>
                <a:latin typeface="+mn-lt"/>
                <a:ea typeface="+mn-ea"/>
                <a:cs typeface="+mn-cs"/>
              </a:rPr>
              <a:t>itnegrating</a:t>
            </a:r>
            <a:r>
              <a:rPr lang="en-US" sz="1200" b="0" i="0" u="none" strike="noStrike" kern="1200" dirty="0" smtClean="0">
                <a:solidFill>
                  <a:schemeClr val="tx1"/>
                </a:solidFill>
                <a:latin typeface="+mn-lt"/>
                <a:ea typeface="+mn-ea"/>
                <a:cs typeface="+mn-cs"/>
              </a:rPr>
              <a:t> mobile search into requirements </a:t>
            </a:r>
          </a:p>
          <a:p>
            <a:pPr lvl="2" fontAlgn="base"/>
            <a:r>
              <a:rPr lang="en-US" sz="1200" b="0" i="0" u="sng" strike="noStrike" kern="1200" dirty="0" smtClean="0">
                <a:solidFill>
                  <a:schemeClr val="tx1"/>
                </a:solidFill>
                <a:latin typeface="+mn-lt"/>
                <a:ea typeface="+mn-ea"/>
                <a:cs typeface="+mn-cs"/>
                <a:hlinkClick r:id="rId4"/>
              </a:rPr>
              <a:t>http://www.pureoxygenmobile.com/3-tips-to-detect-fix-mobile-search-leaks-improve-your-ctr/</a:t>
            </a:r>
            <a:endParaRPr lang="en-US" sz="1200" b="0" i="0" u="none" strike="noStrike" kern="1200" dirty="0" smtClean="0">
              <a:solidFill>
                <a:schemeClr val="tx1"/>
              </a:solidFill>
              <a:latin typeface="+mn-lt"/>
              <a:ea typeface="+mn-ea"/>
              <a:cs typeface="+mn-cs"/>
            </a:endParaRPr>
          </a:p>
          <a:p>
            <a:pPr lvl="2" fontAlgn="base"/>
            <a:r>
              <a:rPr lang="en-US" sz="1200" b="0" i="0" u="none" strike="noStrike" kern="1200" dirty="0" smtClean="0">
                <a:solidFill>
                  <a:schemeClr val="tx1"/>
                </a:solidFill>
                <a:latin typeface="+mn-lt"/>
                <a:ea typeface="+mn-ea"/>
                <a:cs typeface="+mn-cs"/>
              </a:rPr>
              <a:t>Or consider brands like</a:t>
            </a:r>
            <a:r>
              <a:rPr lang="en-US" sz="1200" b="0" i="0" u="none" strike="noStrike" kern="1200" dirty="0" smtClean="0">
                <a:solidFill>
                  <a:schemeClr val="tx1"/>
                </a:solidFill>
                <a:latin typeface="+mn-lt"/>
                <a:ea typeface="+mn-ea"/>
                <a:cs typeface="+mn-cs"/>
                <a:hlinkClick r:id="rId5"/>
              </a:rPr>
              <a:t> </a:t>
            </a:r>
            <a:r>
              <a:rPr lang="en-US" sz="1200" b="0" i="0" u="sng" strike="noStrike" kern="1200" dirty="0" smtClean="0">
                <a:solidFill>
                  <a:schemeClr val="tx1"/>
                </a:solidFill>
                <a:latin typeface="+mn-lt"/>
                <a:ea typeface="+mn-ea"/>
                <a:cs typeface="+mn-cs"/>
                <a:hlinkClick r:id="rId5"/>
              </a:rPr>
              <a:t>Home Depot</a:t>
            </a:r>
            <a:r>
              <a:rPr lang="en-US" sz="1200" b="0" i="0" u="none" strike="noStrike" kern="1200" dirty="0" smtClean="0">
                <a:solidFill>
                  <a:schemeClr val="tx1"/>
                </a:solidFill>
                <a:latin typeface="+mn-lt"/>
                <a:ea typeface="+mn-ea"/>
                <a:cs typeface="+mn-cs"/>
              </a:rPr>
              <a:t> that use a separate mobile platform to render mobile optimized pages. Organic search and shopping feed services depend on native site URLs that are submitted or crawled. When mobile searchers select these high ranking links, mobile user get directed to the brand’s mobile home page, instead of the product or category page requested. While not as egregious as the </a:t>
            </a:r>
            <a:r>
              <a:rPr lang="en-US" sz="1200" b="0" i="0" u="none" strike="noStrike" kern="1200" dirty="0" err="1" smtClean="0">
                <a:solidFill>
                  <a:schemeClr val="tx1"/>
                </a:solidFill>
                <a:latin typeface="+mn-lt"/>
                <a:ea typeface="+mn-ea"/>
                <a:cs typeface="+mn-cs"/>
              </a:rPr>
              <a:t>Zappos</a:t>
            </a:r>
            <a:r>
              <a:rPr lang="en-US" sz="1200" b="0" i="0" u="none" strike="noStrike" kern="1200" dirty="0" smtClean="0">
                <a:solidFill>
                  <a:schemeClr val="tx1"/>
                </a:solidFill>
                <a:latin typeface="+mn-lt"/>
                <a:ea typeface="+mn-ea"/>
                <a:cs typeface="+mn-cs"/>
              </a:rPr>
              <a:t> example, the mobile searcher is again given a reason to bounce back to Google and select another brand.</a:t>
            </a:r>
          </a:p>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2" fontAlgn="base"/>
            <a:r>
              <a:rPr lang="en-US" sz="1200" b="0" i="0" u="none" strike="noStrike" kern="1200" dirty="0" smtClean="0">
                <a:solidFill>
                  <a:schemeClr val="tx1"/>
                </a:solidFill>
                <a:latin typeface="+mn-lt"/>
                <a:ea typeface="+mn-ea"/>
                <a:cs typeface="+mn-cs"/>
              </a:rPr>
              <a:t>landing page </a:t>
            </a:r>
            <a:r>
              <a:rPr lang="en-US" sz="1200" b="0" i="0" u="none" strike="noStrike" kern="1200" dirty="0" err="1" smtClean="0">
                <a:solidFill>
                  <a:schemeClr val="tx1"/>
                </a:solidFill>
                <a:latin typeface="+mn-lt"/>
                <a:ea typeface="+mn-ea"/>
                <a:cs typeface="+mn-cs"/>
              </a:rPr>
              <a:t>page</a:t>
            </a:r>
            <a:r>
              <a:rPr lang="en-US" sz="1200" b="0" i="0" u="none" strike="noStrike" kern="1200" dirty="0" smtClean="0">
                <a:solidFill>
                  <a:schemeClr val="tx1"/>
                </a:solidFill>
                <a:latin typeface="+mn-lt"/>
                <a:ea typeface="+mn-ea"/>
                <a:cs typeface="+mn-cs"/>
              </a:rPr>
              <a:t> is good, second page sucks</a:t>
            </a:r>
          </a:p>
          <a:p>
            <a:pPr lvl="2" fontAlgn="base"/>
            <a:r>
              <a:rPr lang="en-US" sz="1200" b="0" i="0" u="none" strike="noStrike" kern="1200" dirty="0" smtClean="0">
                <a:solidFill>
                  <a:schemeClr val="tx1"/>
                </a:solidFill>
                <a:latin typeface="+mn-lt"/>
                <a:ea typeface="+mn-ea"/>
                <a:cs typeface="+mn-cs"/>
              </a:rPr>
              <a:t>display, search </a:t>
            </a:r>
          </a:p>
          <a:p>
            <a:pPr lvl="1" fontAlgn="base"/>
            <a:r>
              <a:rPr lang="en-US" sz="1200" b="0" i="0" u="none" strike="noStrike" kern="1200" dirty="0" smtClean="0">
                <a:solidFill>
                  <a:schemeClr val="tx1"/>
                </a:solidFill>
                <a:latin typeface="+mn-lt"/>
                <a:ea typeface="+mn-ea"/>
                <a:cs typeface="+mn-cs"/>
              </a:rPr>
              <a:t>examples:</a:t>
            </a:r>
          </a:p>
          <a:p>
            <a:pPr lvl="2" fontAlgn="base"/>
            <a:r>
              <a:rPr lang="en-US" sz="1200" b="0" i="0" u="none" strike="noStrike" kern="1200" dirty="0" smtClean="0">
                <a:solidFill>
                  <a:schemeClr val="tx1"/>
                </a:solidFill>
                <a:latin typeface="+mn-lt"/>
                <a:ea typeface="+mn-ea"/>
                <a:cs typeface="+mn-cs"/>
              </a:rPr>
              <a:t>Lenovo </a:t>
            </a:r>
            <a:r>
              <a:rPr lang="en-US" sz="1200" b="0" i="0" u="none" strike="noStrike" kern="1200" dirty="0" err="1" smtClean="0">
                <a:solidFill>
                  <a:schemeClr val="tx1"/>
                </a:solidFill>
                <a:latin typeface="+mn-lt"/>
                <a:ea typeface="+mn-ea"/>
                <a:cs typeface="+mn-cs"/>
              </a:rPr>
              <a:t>Zappos</a:t>
            </a:r>
            <a:endParaRPr lang="en-US" sz="1200" b="0" i="0" u="none" strike="noStrike" kern="1200" dirty="0" smtClean="0">
              <a:solidFill>
                <a:schemeClr val="tx1"/>
              </a:solidFill>
              <a:latin typeface="+mn-lt"/>
              <a:ea typeface="+mn-ea"/>
              <a:cs typeface="+mn-cs"/>
            </a:endParaRPr>
          </a:p>
          <a:p>
            <a:pPr lvl="1" fontAlgn="base"/>
            <a:r>
              <a:rPr lang="en-US" sz="1200" b="0" i="0" u="none" strike="noStrike" kern="1200" dirty="0" smtClean="0">
                <a:solidFill>
                  <a:schemeClr val="tx1"/>
                </a:solidFill>
                <a:latin typeface="+mn-lt"/>
                <a:ea typeface="+mn-ea"/>
                <a:cs typeface="+mn-cs"/>
              </a:rPr>
              <a:t>evidence: </a:t>
            </a:r>
          </a:p>
          <a:p>
            <a:pPr lvl="2" fontAlgn="base"/>
            <a:r>
              <a:rPr lang="en-US" sz="1200" b="0" i="0" u="none" strike="noStrike" kern="1200" dirty="0" smtClean="0">
                <a:solidFill>
                  <a:schemeClr val="tx1"/>
                </a:solidFill>
                <a:latin typeface="+mn-lt"/>
                <a:ea typeface="+mn-ea"/>
                <a:cs typeface="+mn-cs"/>
              </a:rPr>
              <a:t>http://www.pureoxygenmobile.com/3-tips-to-detect-fix-mobile-search-leaks-improve-your-ctr/</a:t>
            </a:r>
          </a:p>
          <a:p>
            <a:pPr lvl="1" fontAlgn="base"/>
            <a:r>
              <a:rPr lang="en-US" sz="1200" b="0" i="0" u="none" strike="noStrike" kern="1200" dirty="0" smtClean="0">
                <a:solidFill>
                  <a:schemeClr val="tx1"/>
                </a:solidFill>
                <a:latin typeface="+mn-lt"/>
                <a:ea typeface="+mn-ea"/>
                <a:cs typeface="+mn-cs"/>
              </a:rPr>
              <a:t>advice:</a:t>
            </a:r>
          </a:p>
          <a:p>
            <a:pPr lvl="2" fontAlgn="base"/>
            <a:r>
              <a:rPr lang="en-US" sz="1200" b="0" i="0" u="none" strike="noStrike" kern="1200" dirty="0" smtClean="0">
                <a:solidFill>
                  <a:schemeClr val="tx1"/>
                </a:solidFill>
                <a:latin typeface="+mn-lt"/>
                <a:ea typeface="+mn-ea"/>
                <a:cs typeface="+mn-cs"/>
              </a:rPr>
              <a:t>need mobile </a:t>
            </a:r>
            <a:r>
              <a:rPr lang="en-US" sz="1200" b="0" i="0" u="none" strike="noStrike" kern="1200" dirty="0" err="1" smtClean="0">
                <a:solidFill>
                  <a:schemeClr val="tx1"/>
                </a:solidFill>
                <a:latin typeface="+mn-lt"/>
                <a:ea typeface="+mn-ea"/>
                <a:cs typeface="+mn-cs"/>
              </a:rPr>
              <a:t>clickstream</a:t>
            </a:r>
            <a:r>
              <a:rPr lang="en-US" sz="1200" b="0" i="0" u="none" strike="noStrike" kern="1200" dirty="0" smtClean="0">
                <a:solidFill>
                  <a:schemeClr val="tx1"/>
                </a:solidFill>
                <a:latin typeface="+mn-lt"/>
                <a:ea typeface="+mn-ea"/>
                <a:cs typeface="+mn-cs"/>
              </a:rPr>
              <a:t> intelligence </a:t>
            </a:r>
          </a:p>
          <a:p>
            <a:pPr lvl="3" fontAlgn="base"/>
            <a:r>
              <a:rPr lang="en-US" sz="1200" b="0" i="0" u="none" strike="noStrike" kern="1200" dirty="0" smtClean="0">
                <a:solidFill>
                  <a:schemeClr val="tx1"/>
                </a:solidFill>
                <a:latin typeface="+mn-lt"/>
                <a:ea typeface="+mn-ea"/>
                <a:cs typeface="+mn-cs"/>
              </a:rPr>
              <a:t>tool to analyze - PO2 to assess 100 pages get free analysis </a:t>
            </a:r>
            <a:br>
              <a:rPr lang="en-US" sz="1200" b="0" i="0" u="none" strike="noStrike" kern="1200" dirty="0" smtClean="0">
                <a:solidFill>
                  <a:schemeClr val="tx1"/>
                </a:solidFill>
                <a:latin typeface="+mn-lt"/>
                <a:ea typeface="+mn-ea"/>
                <a:cs typeface="+mn-cs"/>
              </a:rPr>
            </a:br>
            <a:endParaRPr lang="en-US"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4B0C7A-1315-493E-AA53-BE7C90A2869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4B0C7A-1315-493E-AA53-BE7C90A2869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r>
              <a:rPr lang="en-US" smtClean="0"/>
              <a:t>Confidential © 2011</a:t>
            </a:r>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smtClean="0"/>
              <a:t>Brian@PureOxygenMobile.com</a:t>
            </a: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77A47ADF-4BB0-4921-B8C0-4101BA3E1F41}" type="slidenum">
              <a:rPr lang="en-US" smtClean="0"/>
              <a:pPr/>
              <a:t>‹#›</a:t>
            </a:fld>
            <a:endParaRPr lang="en-US"/>
          </a:p>
        </p:txBody>
      </p:sp>
      <p:pic>
        <p:nvPicPr>
          <p:cNvPr id="4098" name="Picture 2"/>
          <p:cNvPicPr>
            <a:picLocks noChangeAspect="1" noChangeArrowheads="1"/>
          </p:cNvPicPr>
          <p:nvPr userDrawn="1"/>
        </p:nvPicPr>
        <p:blipFill>
          <a:blip r:embed="rId2" cstate="print"/>
          <a:srcRect t="6842" b="714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1066800"/>
          </a:xfrm>
          <a:noFill/>
          <a:ln>
            <a:noFill/>
          </a:ln>
          <a:effectLst/>
        </p:spPr>
        <p:txBody>
          <a:bodyPr>
            <a:normAutofit/>
          </a:bodyPr>
          <a:lstStyle>
            <a:lvl1pPr algn="ctr">
              <a:defRPr sz="36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8" name="Picture 4" descr="C:\Documents and Settings\brian\My Documents\Pure O2\Images\Logos\PureOxygenMedia-Circle-Blue.png"/>
          <p:cNvPicPr>
            <a:picLocks noChangeAspect="1" noChangeArrowheads="1"/>
          </p:cNvPicPr>
          <p:nvPr userDrawn="1"/>
        </p:nvPicPr>
        <p:blipFill>
          <a:blip r:embed="rId2" cstate="print"/>
          <a:srcRect/>
          <a:stretch>
            <a:fillRect/>
          </a:stretch>
        </p:blipFill>
        <p:spPr bwMode="auto">
          <a:xfrm>
            <a:off x="0" y="0"/>
            <a:ext cx="1229445" cy="1143000"/>
          </a:xfrm>
          <a:prstGeom prst="rect">
            <a:avLst/>
          </a:prstGeom>
          <a:noFill/>
        </p:spPr>
      </p:pic>
      <p:sp>
        <p:nvSpPr>
          <p:cNvPr id="5" name="Footer Placeholder 4"/>
          <p:cNvSpPr>
            <a:spLocks noGrp="1"/>
          </p:cNvSpPr>
          <p:nvPr>
            <p:ph type="ftr" sz="quarter" idx="11"/>
          </p:nvPr>
        </p:nvSpPr>
        <p:spPr>
          <a:xfrm>
            <a:off x="2438400" y="6356351"/>
            <a:ext cx="4114800" cy="365125"/>
          </a:xfrm>
          <a:prstGeom prst="rect">
            <a:avLst/>
          </a:prstGeom>
        </p:spPr>
        <p:txBody>
          <a:bodyPr/>
          <a:lstStyle>
            <a:lvl1pPr>
              <a:defRPr sz="1400">
                <a:solidFill>
                  <a:schemeClr val="bg1">
                    <a:lumMod val="50000"/>
                  </a:schemeClr>
                </a:solidFill>
              </a:defRPr>
            </a:lvl1pPr>
          </a:lstStyle>
          <a:p>
            <a:pPr algn="ctr"/>
            <a:r>
              <a:rPr lang="en-US" dirty="0" smtClean="0"/>
              <a:t>brian@pureoxygenmobile.com</a:t>
            </a:r>
            <a:endParaRPr lang="en-US" dirty="0"/>
          </a:p>
        </p:txBody>
      </p:sp>
      <p:sp>
        <p:nvSpPr>
          <p:cNvPr id="4" name="Date Placeholder 3"/>
          <p:cNvSpPr>
            <a:spLocks noGrp="1"/>
          </p:cNvSpPr>
          <p:nvPr>
            <p:ph type="dt" sz="half" idx="10"/>
          </p:nvPr>
        </p:nvSpPr>
        <p:spPr>
          <a:xfrm>
            <a:off x="457200" y="6356351"/>
            <a:ext cx="1905000" cy="365125"/>
          </a:xfrm>
          <a:prstGeom prst="rect">
            <a:avLst/>
          </a:prstGeom>
        </p:spPr>
        <p:txBody>
          <a:bodyPr/>
          <a:lstStyle>
            <a:lvl1pPr>
              <a:defRPr sz="1200">
                <a:solidFill>
                  <a:schemeClr val="bg1">
                    <a:lumMod val="50000"/>
                  </a:schemeClr>
                </a:solidFill>
              </a:defRPr>
            </a:lvl1pPr>
          </a:lstStyle>
          <a:p>
            <a:pPr algn="ctr"/>
            <a:r>
              <a:rPr lang="en-US" dirty="0" smtClean="0"/>
              <a:t>confidential © 2011</a:t>
            </a: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lgn="l">
              <a:defRPr sz="1200">
                <a:solidFill>
                  <a:schemeClr val="bg1">
                    <a:lumMod val="50000"/>
                  </a:schemeClr>
                </a:solidFill>
              </a:defRPr>
            </a:lvl1pPr>
          </a:lstStyle>
          <a:p>
            <a:pPr algn="ctr"/>
            <a:fld id="{77A47ADF-4BB0-4921-B8C0-4101BA3E1F41}"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543800" cy="1066800"/>
          </a:xfrm>
          <a:noFill/>
          <a:ln>
            <a:noFill/>
          </a:ln>
          <a:effectLst/>
        </p:spPr>
        <p:txBody>
          <a:bodyPr>
            <a:normAutofit/>
          </a:bodyPr>
          <a:lstStyle>
            <a:lvl1pPr algn="ctr">
              <a:defRPr sz="36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438400" y="6356351"/>
            <a:ext cx="4114800" cy="365125"/>
          </a:xfrm>
          <a:prstGeom prst="rect">
            <a:avLst/>
          </a:prstGeom>
        </p:spPr>
        <p:txBody>
          <a:bodyPr/>
          <a:lstStyle>
            <a:lvl1pPr>
              <a:defRPr sz="1400">
                <a:solidFill>
                  <a:schemeClr val="bg1">
                    <a:lumMod val="50000"/>
                  </a:schemeClr>
                </a:solidFill>
              </a:defRPr>
            </a:lvl1pPr>
          </a:lstStyle>
          <a:p>
            <a:pPr algn="ctr"/>
            <a:r>
              <a:rPr lang="en-US" dirty="0" smtClean="0"/>
              <a:t>brian@pureoxygenmobile.com</a:t>
            </a:r>
            <a:endParaRPr lang="en-US" dirty="0"/>
          </a:p>
        </p:txBody>
      </p:sp>
      <p:sp>
        <p:nvSpPr>
          <p:cNvPr id="4" name="Date Placeholder 3"/>
          <p:cNvSpPr>
            <a:spLocks noGrp="1"/>
          </p:cNvSpPr>
          <p:nvPr>
            <p:ph type="dt" sz="half" idx="10"/>
          </p:nvPr>
        </p:nvSpPr>
        <p:spPr>
          <a:xfrm>
            <a:off x="457200" y="6356351"/>
            <a:ext cx="1905000" cy="365125"/>
          </a:xfrm>
          <a:prstGeom prst="rect">
            <a:avLst/>
          </a:prstGeom>
        </p:spPr>
        <p:txBody>
          <a:bodyPr/>
          <a:lstStyle>
            <a:lvl1pPr>
              <a:defRPr sz="1200">
                <a:solidFill>
                  <a:schemeClr val="bg1">
                    <a:lumMod val="50000"/>
                  </a:schemeClr>
                </a:solidFill>
              </a:defRPr>
            </a:lvl1pPr>
          </a:lstStyle>
          <a:p>
            <a:pPr algn="ctr"/>
            <a:r>
              <a:rPr lang="en-US" dirty="0" smtClean="0"/>
              <a:t>confidential © 2011</a:t>
            </a:r>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lgn="l">
              <a:defRPr sz="1200">
                <a:solidFill>
                  <a:schemeClr val="bg1">
                    <a:lumMod val="50000"/>
                  </a:schemeClr>
                </a:solidFill>
              </a:defRPr>
            </a:lvl1pPr>
          </a:lstStyle>
          <a:p>
            <a:pPr algn="ctr"/>
            <a:fld id="{77A47ADF-4BB0-4921-B8C0-4101BA3E1F41}" type="slidenum">
              <a:rPr lang="en-US" smtClean="0"/>
              <a:pPr algn="ct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381000" y="6356351"/>
            <a:ext cx="6019800" cy="273049"/>
          </a:xfrm>
          <a:prstGeom prst="rect">
            <a:avLst/>
          </a:prstGeom>
        </p:spPr>
        <p:txBody>
          <a:bodyPr/>
          <a:lstStyle/>
          <a:p>
            <a:r>
              <a:rPr lang="en-US" dirty="0" smtClean="0"/>
              <a:t>brian@pureoxygenmobile.com              @</a:t>
            </a:r>
            <a:r>
              <a:rPr lang="en-US" dirty="0" err="1" smtClean="0"/>
              <a:t>brianklais</a:t>
            </a:r>
            <a:r>
              <a:rPr lang="en-US" dirty="0" smtClean="0"/>
              <a:t> </a:t>
            </a:r>
            <a:endParaRPr lang="en-US" dirty="0"/>
          </a:p>
        </p:txBody>
      </p:sp>
      <p:sp>
        <p:nvSpPr>
          <p:cNvPr id="9" name="Slide Number Placeholder 5"/>
          <p:cNvSpPr>
            <a:spLocks noGrp="1"/>
          </p:cNvSpPr>
          <p:nvPr>
            <p:ph type="sldNum" sz="quarter" idx="4"/>
          </p:nvPr>
        </p:nvSpPr>
        <p:spPr>
          <a:xfrm>
            <a:off x="6497053" y="6356351"/>
            <a:ext cx="2189747" cy="273049"/>
          </a:xfrm>
          <a:prstGeom prst="rect">
            <a:avLst/>
          </a:prstGeom>
        </p:spPr>
        <p:txBody>
          <a:bodyPr/>
          <a:lstStyle/>
          <a:p>
            <a:fld id="{77A47ADF-4BB0-4921-B8C0-4101BA3E1F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flickr.com/photos/23148333@N06/5190503260/" TargetMode="External"/><Relationship Id="rId4" Type="http://schemas.openxmlformats.org/officeDocument/2006/relationships/image" Target="../media/image26.jpe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4" Type="http://schemas.openxmlformats.org/officeDocument/2006/relationships/image" Target="../media/image40.gif"/><Relationship Id="rId5" Type="http://schemas.openxmlformats.org/officeDocument/2006/relationships/image" Target="../media/image41.gif"/><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Don’t Make Me Type Geo!</a:t>
            </a:r>
            <a:endParaRPr lang="en-US" dirty="0"/>
          </a:p>
        </p:txBody>
      </p:sp>
      <p:sp>
        <p:nvSpPr>
          <p:cNvPr id="5"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10</a:t>
            </a:fld>
            <a:endParaRPr lang="en-US" dirty="0"/>
          </a:p>
        </p:txBody>
      </p:sp>
      <p:pic>
        <p:nvPicPr>
          <p:cNvPr id="9" name="Picture 27" descr="C:\Documents and Settings\brian\My Documents\My Pictures\2011\04 Apr\mar 31 097.png"/>
          <p:cNvPicPr>
            <a:picLocks noChangeAspect="1" noChangeArrowheads="1"/>
          </p:cNvPicPr>
          <p:nvPr/>
        </p:nvPicPr>
        <p:blipFill>
          <a:blip r:embed="rId3" cstate="print"/>
          <a:srcRect/>
          <a:stretch>
            <a:fillRect/>
          </a:stretch>
        </p:blipFill>
        <p:spPr bwMode="auto">
          <a:xfrm>
            <a:off x="5289093" y="1096081"/>
            <a:ext cx="3016707" cy="4237920"/>
          </a:xfrm>
          <a:prstGeom prst="rect">
            <a:avLst/>
          </a:prstGeom>
          <a:noFill/>
          <a:ln>
            <a:solidFill>
              <a:schemeClr val="bg1">
                <a:lumMod val="50000"/>
              </a:schemeClr>
            </a:solidFill>
          </a:ln>
        </p:spPr>
      </p:pic>
      <p:pic>
        <p:nvPicPr>
          <p:cNvPr id="10" name="Picture 26" descr="C:\Documents and Settings\brian\My Documents\My Pictures\2011\04 Apr\mar 31 096.png"/>
          <p:cNvPicPr>
            <a:picLocks noChangeAspect="1" noChangeArrowheads="1"/>
          </p:cNvPicPr>
          <p:nvPr/>
        </p:nvPicPr>
        <p:blipFill>
          <a:blip r:embed="rId4" cstate="print"/>
          <a:srcRect/>
          <a:stretch>
            <a:fillRect/>
          </a:stretch>
        </p:blipFill>
        <p:spPr bwMode="auto">
          <a:xfrm>
            <a:off x="1524000" y="1064965"/>
            <a:ext cx="3038856" cy="4269035"/>
          </a:xfrm>
          <a:prstGeom prst="rect">
            <a:avLst/>
          </a:prstGeom>
          <a:noFill/>
          <a:ln>
            <a:solidFill>
              <a:schemeClr val="bg1">
                <a:lumMod val="50000"/>
              </a:schemeClr>
            </a:solidFill>
          </a:ln>
        </p:spPr>
      </p:pic>
      <p:sp>
        <p:nvSpPr>
          <p:cNvPr id="15" name="TextBox 14"/>
          <p:cNvSpPr txBox="1"/>
          <p:nvPr/>
        </p:nvSpPr>
        <p:spPr>
          <a:xfrm>
            <a:off x="4953000" y="5638800"/>
            <a:ext cx="3962400" cy="510778"/>
          </a:xfrm>
          <a:prstGeom prst="wedgeRoundRectCallout">
            <a:avLst>
              <a:gd name="adj1" fmla="val -23764"/>
              <a:gd name="adj2" fmla="val -77361"/>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a:t>
            </a:r>
            <a:r>
              <a:rPr lang="en-US" sz="2400" dirty="0" err="1" smtClean="0">
                <a:solidFill>
                  <a:srgbClr val="002060"/>
                </a:solidFill>
              </a:rPr>
              <a:t>bestbuy</a:t>
            </a:r>
            <a:r>
              <a:rPr lang="en-US" sz="2400" dirty="0" smtClean="0">
                <a:solidFill>
                  <a:srgbClr val="002060"/>
                </a:solidFill>
              </a:rPr>
              <a:t>: </a:t>
            </a:r>
            <a:r>
              <a:rPr lang="en-US" sz="2400" dirty="0" err="1" smtClean="0">
                <a:solidFill>
                  <a:srgbClr val="002060"/>
                </a:solidFill>
              </a:rPr>
              <a:t>yay</a:t>
            </a:r>
            <a:r>
              <a:rPr lang="en-US" sz="2400" dirty="0" smtClean="0">
                <a:solidFill>
                  <a:srgbClr val="002060"/>
                </a:solidFill>
              </a:rPr>
              <a:t>! </a:t>
            </a:r>
            <a:r>
              <a:rPr lang="en-US" sz="2400" dirty="0" err="1" smtClean="0">
                <a:solidFill>
                  <a:srgbClr val="002060"/>
                </a:solidFill>
              </a:rPr>
              <a:t>ur</a:t>
            </a:r>
            <a:r>
              <a:rPr lang="en-US" sz="2400" dirty="0" smtClean="0">
                <a:solidFill>
                  <a:srgbClr val="002060"/>
                </a:solidFill>
              </a:rPr>
              <a:t> awesome</a:t>
            </a:r>
            <a:endParaRPr lang="en-US" sz="2400" dirty="0">
              <a:solidFill>
                <a:srgbClr val="002060"/>
              </a:solidFill>
            </a:endParaRPr>
          </a:p>
        </p:txBody>
      </p:sp>
      <p:sp>
        <p:nvSpPr>
          <p:cNvPr id="16" name="TextBox 15"/>
          <p:cNvSpPr txBox="1"/>
          <p:nvPr/>
        </p:nvSpPr>
        <p:spPr>
          <a:xfrm>
            <a:off x="1143000" y="5533311"/>
            <a:ext cx="3429000" cy="919401"/>
          </a:xfrm>
          <a:prstGeom prst="wedgeRoundRectCallout">
            <a:avLst>
              <a:gd name="adj1" fmla="val 21682"/>
              <a:gd name="adj2" fmla="val -60710"/>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@target: hello driving … don’t make type my zip!</a:t>
            </a:r>
            <a:endParaRPr lang="en-US" sz="2400" dirty="0">
              <a:solidFill>
                <a:srgbClr val="002060"/>
              </a:solidFill>
            </a:endParaRPr>
          </a:p>
        </p:txBody>
      </p:sp>
      <p:cxnSp>
        <p:nvCxnSpPr>
          <p:cNvPr id="17" name="Straight Arrow Connector 16"/>
          <p:cNvCxnSpPr/>
          <p:nvPr/>
        </p:nvCxnSpPr>
        <p:spPr>
          <a:xfrm>
            <a:off x="685800" y="3198812"/>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8153400" y="3200400"/>
            <a:ext cx="8382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Let Me Socialize Your Product</a:t>
            </a:r>
            <a:endParaRPr lang="en-US" dirty="0"/>
          </a:p>
        </p:txBody>
      </p:sp>
      <p:pic>
        <p:nvPicPr>
          <p:cNvPr id="2052" name="Picture 4" descr="C:\Documents and Settings\brian\My Documents\My Pictures\2011\02 Feb\feb 28 002.png"/>
          <p:cNvPicPr>
            <a:picLocks noChangeAspect="1" noChangeArrowheads="1"/>
          </p:cNvPicPr>
          <p:nvPr/>
        </p:nvPicPr>
        <p:blipFill>
          <a:blip r:embed="rId3" cstate="print"/>
          <a:srcRect/>
          <a:stretch>
            <a:fillRect/>
          </a:stretch>
        </p:blipFill>
        <p:spPr bwMode="auto">
          <a:xfrm>
            <a:off x="2082800" y="1066800"/>
            <a:ext cx="2489200" cy="3733800"/>
          </a:xfrm>
          <a:prstGeom prst="rect">
            <a:avLst/>
          </a:prstGeom>
          <a:noFill/>
          <a:ln>
            <a:solidFill>
              <a:schemeClr val="bg1">
                <a:lumMod val="50000"/>
              </a:schemeClr>
            </a:solidFill>
          </a:ln>
        </p:spPr>
      </p:pic>
      <p:grpSp>
        <p:nvGrpSpPr>
          <p:cNvPr id="12" name="Group 11"/>
          <p:cNvGrpSpPr/>
          <p:nvPr/>
        </p:nvGrpSpPr>
        <p:grpSpPr>
          <a:xfrm>
            <a:off x="6400800" y="990600"/>
            <a:ext cx="2286000" cy="5410200"/>
            <a:chOff x="6096000" y="-1600200"/>
            <a:chExt cx="3048000" cy="8458200"/>
          </a:xfrm>
        </p:grpSpPr>
        <p:pic>
          <p:nvPicPr>
            <p:cNvPr id="10" name="Picture 30" descr="C:\Documents and Settings\brian\My Documents\My Pictures\2011\04 Apr\mar 31 100.png"/>
            <p:cNvPicPr>
              <a:picLocks noChangeAspect="1" noChangeArrowheads="1"/>
            </p:cNvPicPr>
            <p:nvPr/>
          </p:nvPicPr>
          <p:blipFill>
            <a:blip r:embed="rId4" cstate="print"/>
            <a:srcRect b="10000"/>
            <a:stretch>
              <a:fillRect/>
            </a:stretch>
          </p:blipFill>
          <p:spPr bwMode="auto">
            <a:xfrm>
              <a:off x="6096000" y="-1600200"/>
              <a:ext cx="3048000" cy="4114800"/>
            </a:xfrm>
            <a:prstGeom prst="rect">
              <a:avLst/>
            </a:prstGeom>
            <a:noFill/>
            <a:ln>
              <a:solidFill>
                <a:schemeClr val="bg1">
                  <a:lumMod val="50000"/>
                </a:schemeClr>
              </a:solidFill>
            </a:ln>
          </p:spPr>
        </p:pic>
        <p:pic>
          <p:nvPicPr>
            <p:cNvPr id="11" name="Picture 29" descr="C:\Documents and Settings\brian\My Documents\My Pictures\2011\04 Apr\mar 31 099.png"/>
            <p:cNvPicPr>
              <a:picLocks noChangeAspect="1" noChangeArrowheads="1"/>
            </p:cNvPicPr>
            <p:nvPr/>
          </p:nvPicPr>
          <p:blipFill>
            <a:blip r:embed="rId5" cstate="print"/>
            <a:srcRect t="6667"/>
            <a:stretch>
              <a:fillRect/>
            </a:stretch>
          </p:blipFill>
          <p:spPr bwMode="auto">
            <a:xfrm>
              <a:off x="6096000" y="2590800"/>
              <a:ext cx="3048000" cy="4267200"/>
            </a:xfrm>
            <a:prstGeom prst="rect">
              <a:avLst/>
            </a:prstGeom>
            <a:noFill/>
            <a:ln>
              <a:solidFill>
                <a:schemeClr val="bg1">
                  <a:lumMod val="50000"/>
                </a:schemeClr>
              </a:solidFill>
            </a:ln>
          </p:spPr>
        </p:pic>
      </p:grpSp>
      <p:sp>
        <p:nvSpPr>
          <p:cNvPr id="13" name="TextBox 12"/>
          <p:cNvSpPr txBox="1"/>
          <p:nvPr/>
        </p:nvSpPr>
        <p:spPr>
          <a:xfrm>
            <a:off x="685800" y="5805726"/>
            <a:ext cx="5562600" cy="510778"/>
          </a:xfrm>
          <a:prstGeom prst="wedgeRoundRectCallout">
            <a:avLst>
              <a:gd name="adj1" fmla="val 52314"/>
              <a:gd name="adj2" fmla="val 22508"/>
              <a:gd name="adj3" fmla="val 16667"/>
            </a:avLst>
          </a:prstGeom>
          <a:solidFill>
            <a:schemeClr val="bg1"/>
          </a:solidFill>
          <a:ln w="12700">
            <a:solidFill>
              <a:srgbClr val="0070C0"/>
            </a:solidFill>
          </a:ln>
        </p:spPr>
        <p:txBody>
          <a:bodyPr wrap="square" rtlCol="0">
            <a:spAutoFit/>
          </a:bodyPr>
          <a:lstStyle/>
          <a:p>
            <a:pPr algn="ctr"/>
            <a:r>
              <a:rPr lang="en-US" sz="2400" dirty="0" smtClean="0"/>
              <a:t>@</a:t>
            </a:r>
            <a:r>
              <a:rPr lang="en-US" sz="2400" dirty="0" err="1" smtClean="0"/>
              <a:t>victoriassecret</a:t>
            </a:r>
            <a:r>
              <a:rPr lang="en-US" sz="2400" dirty="0" smtClean="0"/>
              <a:t>: let me </a:t>
            </a:r>
            <a:r>
              <a:rPr lang="en-US" sz="2400" dirty="0" err="1" smtClean="0"/>
              <a:t>sms</a:t>
            </a:r>
            <a:r>
              <a:rPr lang="en-US" sz="2400" dirty="0" smtClean="0"/>
              <a:t> to wife  :D</a:t>
            </a:r>
            <a:endParaRPr lang="en-US" sz="2400" dirty="0"/>
          </a:p>
        </p:txBody>
      </p:sp>
      <p:sp>
        <p:nvSpPr>
          <p:cNvPr id="14" name="TextBox 13"/>
          <p:cNvSpPr txBox="1"/>
          <p:nvPr/>
        </p:nvSpPr>
        <p:spPr>
          <a:xfrm>
            <a:off x="609600" y="5029200"/>
            <a:ext cx="5334000" cy="510778"/>
          </a:xfrm>
          <a:prstGeom prst="wedgeRoundRectCallout">
            <a:avLst>
              <a:gd name="adj1" fmla="val 16459"/>
              <a:gd name="adj2" fmla="val -75512"/>
              <a:gd name="adj3" fmla="val 16667"/>
            </a:avLst>
          </a:prstGeom>
          <a:solidFill>
            <a:schemeClr val="bg1"/>
          </a:solidFill>
          <a:ln w="12700">
            <a:solidFill>
              <a:srgbClr val="0070C0"/>
            </a:solidFill>
          </a:ln>
        </p:spPr>
        <p:txBody>
          <a:bodyPr wrap="square" rtlCol="0">
            <a:spAutoFit/>
          </a:bodyPr>
          <a:lstStyle/>
          <a:p>
            <a:pPr algn="ctr"/>
            <a:r>
              <a:rPr lang="en-US" sz="2400" dirty="0" smtClean="0"/>
              <a:t>@carnival: want 2 </a:t>
            </a:r>
            <a:r>
              <a:rPr lang="en-US" sz="2400" dirty="0" err="1" smtClean="0"/>
              <a:t>fb</a:t>
            </a:r>
            <a:r>
              <a:rPr lang="en-US" sz="2400" dirty="0" smtClean="0"/>
              <a:t> / tweet to friends! </a:t>
            </a:r>
            <a:endParaRPr lang="en-US" sz="2400" dirty="0"/>
          </a:p>
        </p:txBody>
      </p:sp>
      <p:cxnSp>
        <p:nvCxnSpPr>
          <p:cNvPr id="15" name="Straight Arrow Connector 14"/>
          <p:cNvCxnSpPr/>
          <p:nvPr/>
        </p:nvCxnSpPr>
        <p:spPr>
          <a:xfrm>
            <a:off x="1219200" y="3962400"/>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8077200" y="5638800"/>
            <a:ext cx="8382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0"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I Want Your Texts</a:t>
            </a:r>
            <a:endParaRPr lang="en-US" dirty="0"/>
          </a:p>
        </p:txBody>
      </p:sp>
      <p:pic>
        <p:nvPicPr>
          <p:cNvPr id="16387" name="Picture 3" descr="JC Penney Mobile Site">
            <a:hlinkClick r:id="rId3" tooltip="JC Penney Mobile Site by Search Engine Land, on Flickr"/>
          </p:cNvPr>
          <p:cNvPicPr>
            <a:picLocks noChangeAspect="1" noChangeArrowheads="1"/>
          </p:cNvPicPr>
          <p:nvPr/>
        </p:nvPicPr>
        <p:blipFill>
          <a:blip r:embed="rId4" cstate="print"/>
          <a:srcRect/>
          <a:stretch>
            <a:fillRect/>
          </a:stretch>
        </p:blipFill>
        <p:spPr bwMode="auto">
          <a:xfrm>
            <a:off x="6400800" y="1790700"/>
            <a:ext cx="2514600" cy="3771900"/>
          </a:xfrm>
          <a:prstGeom prst="rect">
            <a:avLst/>
          </a:prstGeom>
          <a:noFill/>
          <a:ln>
            <a:solidFill>
              <a:schemeClr val="bg1">
                <a:lumMod val="50000"/>
              </a:schemeClr>
            </a:solidFill>
          </a:ln>
        </p:spPr>
      </p:pic>
      <p:pic>
        <p:nvPicPr>
          <p:cNvPr id="9" name="Picture 4" descr="C:\Documents and Settings\brian\My Documents\Article Research\HSN SMS.png"/>
          <p:cNvPicPr>
            <a:picLocks noChangeAspect="1" noChangeArrowheads="1"/>
          </p:cNvPicPr>
          <p:nvPr/>
        </p:nvPicPr>
        <p:blipFill>
          <a:blip r:embed="rId5" cstate="print"/>
          <a:srcRect/>
          <a:stretch>
            <a:fillRect/>
          </a:stretch>
        </p:blipFill>
        <p:spPr bwMode="auto">
          <a:xfrm>
            <a:off x="372517" y="1371600"/>
            <a:ext cx="2980283" cy="2971799"/>
          </a:xfrm>
          <a:prstGeom prst="rect">
            <a:avLst/>
          </a:prstGeom>
          <a:noFill/>
        </p:spPr>
      </p:pic>
      <p:pic>
        <p:nvPicPr>
          <p:cNvPr id="10" name="Picture 5" descr="C:\Documents and Settings\brian\My Documents\Article Research\jcp.jpg"/>
          <p:cNvPicPr>
            <a:picLocks noChangeAspect="1" noChangeArrowheads="1"/>
          </p:cNvPicPr>
          <p:nvPr/>
        </p:nvPicPr>
        <p:blipFill>
          <a:blip r:embed="rId6" cstate="print"/>
          <a:srcRect/>
          <a:stretch>
            <a:fillRect/>
          </a:stretch>
        </p:blipFill>
        <p:spPr bwMode="auto">
          <a:xfrm>
            <a:off x="3632200" y="1752600"/>
            <a:ext cx="2540000" cy="3810000"/>
          </a:xfrm>
          <a:prstGeom prst="rect">
            <a:avLst/>
          </a:prstGeom>
          <a:noFill/>
          <a:ln>
            <a:solidFill>
              <a:schemeClr val="bg1">
                <a:lumMod val="50000"/>
              </a:schemeClr>
            </a:solidFill>
          </a:ln>
        </p:spPr>
      </p:pic>
      <p:cxnSp>
        <p:nvCxnSpPr>
          <p:cNvPr id="11" name="Straight Arrow Connector 10"/>
          <p:cNvCxnSpPr/>
          <p:nvPr/>
        </p:nvCxnSpPr>
        <p:spPr>
          <a:xfrm>
            <a:off x="5105400" y="3505200"/>
            <a:ext cx="12954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627007"/>
            <a:ext cx="2895600" cy="919401"/>
          </a:xfrm>
          <a:prstGeom prst="wedgeRoundRectCallout">
            <a:avLst>
              <a:gd name="adj1" fmla="val -21943"/>
              <a:gd name="adj2" fmla="val -69581"/>
              <a:gd name="adj3" fmla="val 16667"/>
            </a:avLst>
          </a:prstGeom>
          <a:solidFill>
            <a:schemeClr val="bg1"/>
          </a:solidFill>
          <a:ln w="12700">
            <a:solidFill>
              <a:srgbClr val="0070C0"/>
            </a:solidFill>
          </a:ln>
        </p:spPr>
        <p:txBody>
          <a:bodyPr wrap="square" rtlCol="0">
            <a:spAutoFit/>
          </a:bodyPr>
          <a:lstStyle/>
          <a:p>
            <a:pPr algn="ctr"/>
            <a:r>
              <a:rPr lang="en-US" sz="2400" dirty="0" smtClean="0"/>
              <a:t>@</a:t>
            </a:r>
            <a:r>
              <a:rPr lang="en-US" sz="2400" dirty="0" err="1" smtClean="0"/>
              <a:t>hsn</a:t>
            </a:r>
            <a:r>
              <a:rPr lang="en-US" sz="2400" dirty="0" smtClean="0"/>
              <a:t>: can’t type now, link to </a:t>
            </a:r>
            <a:r>
              <a:rPr lang="en-US" sz="2400" dirty="0" err="1" smtClean="0"/>
              <a:t>sms</a:t>
            </a:r>
            <a:r>
              <a:rPr lang="en-US" sz="2400" dirty="0" smtClean="0"/>
              <a:t> </a:t>
            </a:r>
            <a:r>
              <a:rPr lang="en-US" sz="2400" dirty="0" err="1" smtClean="0"/>
              <a:t>plz</a:t>
            </a:r>
            <a:r>
              <a:rPr lang="en-US" sz="2400" dirty="0" smtClean="0"/>
              <a:t>?</a:t>
            </a:r>
            <a:endParaRPr lang="en-US" sz="2400" dirty="0"/>
          </a:p>
        </p:txBody>
      </p:sp>
      <p:sp>
        <p:nvSpPr>
          <p:cNvPr id="15" name="TextBox 14"/>
          <p:cNvSpPr txBox="1"/>
          <p:nvPr/>
        </p:nvSpPr>
        <p:spPr>
          <a:xfrm>
            <a:off x="3581400" y="5805726"/>
            <a:ext cx="5181600" cy="510778"/>
          </a:xfrm>
          <a:prstGeom prst="wedgeRoundRectCallout">
            <a:avLst>
              <a:gd name="adj1" fmla="val 21494"/>
              <a:gd name="adj2" fmla="val -63130"/>
              <a:gd name="adj3" fmla="val 16667"/>
            </a:avLst>
          </a:prstGeom>
          <a:solidFill>
            <a:schemeClr val="bg1"/>
          </a:solidFill>
          <a:ln w="12700">
            <a:solidFill>
              <a:srgbClr val="0070C0"/>
            </a:solidFill>
          </a:ln>
        </p:spPr>
        <p:txBody>
          <a:bodyPr wrap="square" rtlCol="0">
            <a:spAutoFit/>
          </a:bodyPr>
          <a:lstStyle/>
          <a:p>
            <a:pPr algn="ctr"/>
            <a:r>
              <a:rPr lang="en-US" sz="2400" dirty="0" smtClean="0"/>
              <a:t>@</a:t>
            </a:r>
            <a:r>
              <a:rPr lang="en-US" sz="2400" dirty="0" err="1" smtClean="0"/>
              <a:t>jcp</a:t>
            </a:r>
            <a:r>
              <a:rPr lang="en-US" sz="2400" dirty="0" smtClean="0"/>
              <a:t>: 3 bad links in a row … </a:t>
            </a:r>
            <a:r>
              <a:rPr lang="en-US" sz="2400" dirty="0" err="1" smtClean="0"/>
              <a:t>wtf</a:t>
            </a:r>
            <a:r>
              <a:rPr lang="en-US" sz="2400" dirty="0" smtClean="0"/>
              <a:t>?</a:t>
            </a:r>
            <a:endParaRPr lang="en-US" sz="2400" dirty="0"/>
          </a:p>
        </p:txBody>
      </p:sp>
      <p:cxnSp>
        <p:nvCxnSpPr>
          <p:cNvPr id="16" name="Straight Arrow Connector 15"/>
          <p:cNvCxnSpPr/>
          <p:nvPr/>
        </p:nvCxnSpPr>
        <p:spPr>
          <a:xfrm>
            <a:off x="5257800" y="5103812"/>
            <a:ext cx="12192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1447800" y="3351211"/>
            <a:ext cx="8382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1"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Optimize Your Ads</a:t>
            </a:r>
            <a:endParaRPr lang="en-US" dirty="0"/>
          </a:p>
        </p:txBody>
      </p:sp>
      <p:pic>
        <p:nvPicPr>
          <p:cNvPr id="21506" name="Picture 2"/>
          <p:cNvPicPr>
            <a:picLocks noChangeAspect="1" noChangeArrowheads="1"/>
          </p:cNvPicPr>
          <p:nvPr/>
        </p:nvPicPr>
        <p:blipFill>
          <a:blip r:embed="rId3" cstate="print"/>
          <a:srcRect/>
          <a:stretch>
            <a:fillRect/>
          </a:stretch>
        </p:blipFill>
        <p:spPr bwMode="auto">
          <a:xfrm>
            <a:off x="7239000" y="2590800"/>
            <a:ext cx="1828800" cy="2743200"/>
          </a:xfrm>
          <a:prstGeom prst="rect">
            <a:avLst/>
          </a:prstGeom>
          <a:noFill/>
          <a:ln w="9525">
            <a:solidFill>
              <a:schemeClr val="bg1">
                <a:lumMod val="50000"/>
              </a:schemeClr>
            </a:solidFill>
            <a:miter lim="800000"/>
            <a:headEnd/>
            <a:tailEnd/>
          </a:ln>
        </p:spPr>
      </p:pic>
      <p:pic>
        <p:nvPicPr>
          <p:cNvPr id="9" name="Picture 7" descr="C:\Documents and Settings\brian\My Documents\Article Research\wool sock search.jpg"/>
          <p:cNvPicPr>
            <a:picLocks noChangeAspect="1" noChangeArrowheads="1"/>
          </p:cNvPicPr>
          <p:nvPr/>
        </p:nvPicPr>
        <p:blipFill>
          <a:blip r:embed="rId4" cstate="print"/>
          <a:srcRect/>
          <a:stretch>
            <a:fillRect/>
          </a:stretch>
        </p:blipFill>
        <p:spPr bwMode="auto">
          <a:xfrm>
            <a:off x="177800" y="1295400"/>
            <a:ext cx="2641600" cy="3962400"/>
          </a:xfrm>
          <a:prstGeom prst="rect">
            <a:avLst/>
          </a:prstGeom>
          <a:noFill/>
          <a:ln>
            <a:solidFill>
              <a:schemeClr val="bg1">
                <a:lumMod val="50000"/>
              </a:schemeClr>
            </a:solidFill>
          </a:ln>
        </p:spPr>
      </p:pic>
      <p:pic>
        <p:nvPicPr>
          <p:cNvPr id="30721" name="Picture 1"/>
          <p:cNvPicPr>
            <a:picLocks noChangeAspect="1" noChangeArrowheads="1"/>
          </p:cNvPicPr>
          <p:nvPr/>
        </p:nvPicPr>
        <p:blipFill>
          <a:blip r:embed="rId5" cstate="print"/>
          <a:srcRect/>
          <a:stretch>
            <a:fillRect/>
          </a:stretch>
        </p:blipFill>
        <p:spPr bwMode="auto">
          <a:xfrm>
            <a:off x="3073400" y="1981200"/>
            <a:ext cx="1879600" cy="2819400"/>
          </a:xfrm>
          <a:prstGeom prst="rect">
            <a:avLst/>
          </a:prstGeom>
          <a:noFill/>
          <a:ln w="9525">
            <a:solidFill>
              <a:schemeClr val="bg1">
                <a:lumMod val="50000"/>
              </a:schemeClr>
            </a:solidFill>
            <a:miter lim="800000"/>
            <a:headEnd/>
            <a:tailEnd/>
          </a:ln>
          <a:effectLst/>
        </p:spPr>
      </p:pic>
      <p:pic>
        <p:nvPicPr>
          <p:cNvPr id="30722" name="Picture 2"/>
          <p:cNvPicPr>
            <a:picLocks noChangeAspect="1" noChangeArrowheads="1"/>
          </p:cNvPicPr>
          <p:nvPr/>
        </p:nvPicPr>
        <p:blipFill>
          <a:blip r:embed="rId6" cstate="print"/>
          <a:srcRect/>
          <a:stretch>
            <a:fillRect/>
          </a:stretch>
        </p:blipFill>
        <p:spPr bwMode="auto">
          <a:xfrm>
            <a:off x="5105400" y="2209800"/>
            <a:ext cx="1981200" cy="2971800"/>
          </a:xfrm>
          <a:prstGeom prst="rect">
            <a:avLst/>
          </a:prstGeom>
          <a:noFill/>
          <a:ln w="9525">
            <a:solidFill>
              <a:schemeClr val="bg1">
                <a:lumMod val="50000"/>
              </a:schemeClr>
            </a:solidFill>
            <a:miter lim="800000"/>
            <a:headEnd/>
            <a:tailEnd/>
          </a:ln>
          <a:effectLst/>
        </p:spPr>
      </p:pic>
      <p:cxnSp>
        <p:nvCxnSpPr>
          <p:cNvPr id="14" name="Straight Arrow Connector 13"/>
          <p:cNvCxnSpPr/>
          <p:nvPr/>
        </p:nvCxnSpPr>
        <p:spPr>
          <a:xfrm>
            <a:off x="1143000" y="2741612"/>
            <a:ext cx="39624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2057400"/>
            <a:ext cx="1524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76400" y="3352800"/>
            <a:ext cx="55626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24200" y="1219200"/>
            <a:ext cx="5638800" cy="510778"/>
          </a:xfrm>
          <a:prstGeom prst="wedgeRoundRectCallout">
            <a:avLst>
              <a:gd name="adj1" fmla="val 19558"/>
              <a:gd name="adj2" fmla="val 81985"/>
              <a:gd name="adj3" fmla="val 16667"/>
            </a:avLst>
          </a:prstGeom>
          <a:solidFill>
            <a:schemeClr val="bg1"/>
          </a:solidFill>
          <a:ln w="12700">
            <a:solidFill>
              <a:srgbClr val="0070C0"/>
            </a:solidFill>
          </a:ln>
        </p:spPr>
        <p:txBody>
          <a:bodyPr wrap="square" rtlCol="0">
            <a:spAutoFit/>
          </a:bodyPr>
          <a:lstStyle/>
          <a:p>
            <a:pPr algn="ctr"/>
            <a:r>
              <a:rPr lang="en-US" sz="2400" dirty="0" smtClean="0"/>
              <a:t>@</a:t>
            </a:r>
            <a:r>
              <a:rPr lang="en-US" sz="2400" dirty="0" err="1" smtClean="0"/>
              <a:t>rei</a:t>
            </a:r>
            <a:r>
              <a:rPr lang="en-US" sz="2400" dirty="0" smtClean="0"/>
              <a:t>:  u could have had me @ ‘hello’ </a:t>
            </a:r>
            <a:endParaRPr lang="en-US" sz="2400" dirty="0"/>
          </a:p>
        </p:txBody>
      </p:sp>
      <p:sp>
        <p:nvSpPr>
          <p:cNvPr id="23"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4"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Help Me Find Your App</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953000" y="1143000"/>
            <a:ext cx="2616200" cy="3924300"/>
          </a:xfrm>
          <a:prstGeom prst="rect">
            <a:avLst/>
          </a:prstGeom>
          <a:noFill/>
          <a:ln w="9525">
            <a:solidFill>
              <a:schemeClr val="bg1">
                <a:lumMod val="50000"/>
              </a:schemeClr>
            </a:solidFill>
            <a:miter lim="800000"/>
            <a:headEnd/>
            <a:tailEnd/>
          </a:ln>
        </p:spPr>
      </p:pic>
      <p:pic>
        <p:nvPicPr>
          <p:cNvPr id="28673" name="Picture 1"/>
          <p:cNvPicPr>
            <a:picLocks noChangeAspect="1" noChangeArrowheads="1"/>
          </p:cNvPicPr>
          <p:nvPr/>
        </p:nvPicPr>
        <p:blipFill>
          <a:blip r:embed="rId4" cstate="print"/>
          <a:srcRect/>
          <a:stretch>
            <a:fillRect/>
          </a:stretch>
        </p:blipFill>
        <p:spPr bwMode="auto">
          <a:xfrm>
            <a:off x="1397000" y="1181100"/>
            <a:ext cx="2565400" cy="3848100"/>
          </a:xfrm>
          <a:prstGeom prst="rect">
            <a:avLst/>
          </a:prstGeom>
          <a:noFill/>
          <a:ln w="9525">
            <a:solidFill>
              <a:schemeClr val="bg1">
                <a:lumMod val="50000"/>
              </a:schemeClr>
            </a:solidFill>
            <a:miter lim="800000"/>
            <a:headEnd/>
            <a:tailEnd/>
          </a:ln>
          <a:effectLst/>
        </p:spPr>
      </p:pic>
      <p:sp>
        <p:nvSpPr>
          <p:cNvPr id="9" name="TextBox 8"/>
          <p:cNvSpPr txBox="1"/>
          <p:nvPr/>
        </p:nvSpPr>
        <p:spPr>
          <a:xfrm>
            <a:off x="609600" y="5410200"/>
            <a:ext cx="3733800" cy="510778"/>
          </a:xfrm>
          <a:prstGeom prst="wedgeRoundRectCallout">
            <a:avLst>
              <a:gd name="adj1" fmla="val 21682"/>
              <a:gd name="adj2" fmla="val -60710"/>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@target: where’s </a:t>
            </a:r>
            <a:r>
              <a:rPr lang="en-US" sz="2400" dirty="0" err="1" smtClean="0">
                <a:solidFill>
                  <a:srgbClr val="002060"/>
                </a:solidFill>
              </a:rPr>
              <a:t>waldo</a:t>
            </a:r>
            <a:r>
              <a:rPr lang="en-US" sz="2400" dirty="0" smtClean="0">
                <a:solidFill>
                  <a:srgbClr val="002060"/>
                </a:solidFill>
              </a:rPr>
              <a:t>?</a:t>
            </a:r>
            <a:endParaRPr lang="en-US" sz="2400" dirty="0">
              <a:solidFill>
                <a:srgbClr val="002060"/>
              </a:solidFill>
            </a:endParaRPr>
          </a:p>
        </p:txBody>
      </p:sp>
      <p:sp>
        <p:nvSpPr>
          <p:cNvPr id="10" name="TextBox 9"/>
          <p:cNvSpPr txBox="1"/>
          <p:nvPr/>
        </p:nvSpPr>
        <p:spPr>
          <a:xfrm>
            <a:off x="4800600" y="5410200"/>
            <a:ext cx="2971800" cy="510778"/>
          </a:xfrm>
          <a:prstGeom prst="wedgeRoundRectCallout">
            <a:avLst>
              <a:gd name="adj1" fmla="val 21682"/>
              <a:gd name="adj2" fmla="val -60710"/>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a:t>
            </a:r>
            <a:r>
              <a:rPr lang="en-US" sz="2400" dirty="0" err="1" smtClean="0">
                <a:solidFill>
                  <a:srgbClr val="002060"/>
                </a:solidFill>
              </a:rPr>
              <a:t>amazon</a:t>
            </a:r>
            <a:r>
              <a:rPr lang="en-US" sz="2400" dirty="0" smtClean="0">
                <a:solidFill>
                  <a:srgbClr val="002060"/>
                </a:solidFill>
              </a:rPr>
              <a:t>: </a:t>
            </a:r>
            <a:r>
              <a:rPr lang="en-US" sz="2400" dirty="0" err="1" smtClean="0">
                <a:solidFill>
                  <a:srgbClr val="002060"/>
                </a:solidFill>
              </a:rPr>
              <a:t>yay</a:t>
            </a:r>
            <a:r>
              <a:rPr lang="en-US" sz="2400" dirty="0" smtClean="0">
                <a:solidFill>
                  <a:srgbClr val="002060"/>
                </a:solidFill>
              </a:rPr>
              <a:t>!</a:t>
            </a:r>
            <a:endParaRPr lang="en-US" sz="2400" dirty="0">
              <a:solidFill>
                <a:srgbClr val="002060"/>
              </a:solidFill>
            </a:endParaRPr>
          </a:p>
        </p:txBody>
      </p:sp>
      <p:cxnSp>
        <p:nvCxnSpPr>
          <p:cNvPr id="11" name="Straight Arrow Connector 10"/>
          <p:cNvCxnSpPr/>
          <p:nvPr/>
        </p:nvCxnSpPr>
        <p:spPr>
          <a:xfrm>
            <a:off x="685800" y="3275012"/>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696200" y="3048000"/>
            <a:ext cx="8382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14"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Scan Beats Search</a:t>
            </a:r>
            <a:endParaRPr lang="en-US" dirty="0"/>
          </a:p>
        </p:txBody>
      </p:sp>
      <p:pic>
        <p:nvPicPr>
          <p:cNvPr id="7" name="Picture 6" descr="moleskine qr.JPG"/>
          <p:cNvPicPr>
            <a:picLocks noChangeAspect="1"/>
          </p:cNvPicPr>
          <p:nvPr/>
        </p:nvPicPr>
        <p:blipFill>
          <a:blip r:embed="rId3" cstate="print"/>
          <a:srcRect l="5037" t="3074" r="1476" b="8173"/>
          <a:stretch>
            <a:fillRect/>
          </a:stretch>
        </p:blipFill>
        <p:spPr>
          <a:xfrm rot="5400000">
            <a:off x="33217" y="1643184"/>
            <a:ext cx="3438768" cy="2438401"/>
          </a:xfrm>
          <a:prstGeom prst="rect">
            <a:avLst/>
          </a:prstGeom>
        </p:spPr>
      </p:pic>
      <p:pic>
        <p:nvPicPr>
          <p:cNvPr id="26625" name="Picture 1"/>
          <p:cNvPicPr>
            <a:picLocks noChangeAspect="1" noChangeArrowheads="1"/>
          </p:cNvPicPr>
          <p:nvPr/>
        </p:nvPicPr>
        <p:blipFill>
          <a:blip r:embed="rId4" cstate="print"/>
          <a:srcRect/>
          <a:stretch>
            <a:fillRect/>
          </a:stretch>
        </p:blipFill>
        <p:spPr bwMode="auto">
          <a:xfrm>
            <a:off x="3505200" y="1524000"/>
            <a:ext cx="2286000" cy="3429000"/>
          </a:xfrm>
          <a:prstGeom prst="rect">
            <a:avLst/>
          </a:prstGeom>
          <a:noFill/>
          <a:ln w="9525">
            <a:solidFill>
              <a:schemeClr val="bg1">
                <a:lumMod val="50000"/>
              </a:schemeClr>
            </a:solidFill>
            <a:miter lim="800000"/>
            <a:headEnd/>
            <a:tailEnd/>
          </a:ln>
          <a:effectLst/>
        </p:spPr>
      </p:pic>
      <p:cxnSp>
        <p:nvCxnSpPr>
          <p:cNvPr id="9" name="Straight Arrow Connector 8"/>
          <p:cNvCxnSpPr/>
          <p:nvPr/>
        </p:nvCxnSpPr>
        <p:spPr>
          <a:xfrm>
            <a:off x="2819400" y="2590800"/>
            <a:ext cx="609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5257800"/>
            <a:ext cx="5562600" cy="510778"/>
          </a:xfrm>
          <a:prstGeom prst="wedgeRoundRectCallout">
            <a:avLst>
              <a:gd name="adj1" fmla="val 21682"/>
              <a:gd name="adj2" fmla="val -60710"/>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a:t>
            </a:r>
            <a:r>
              <a:rPr lang="en-US" sz="2400" dirty="0" err="1" smtClean="0">
                <a:solidFill>
                  <a:srgbClr val="002060"/>
                </a:solidFill>
              </a:rPr>
              <a:t>moleskine</a:t>
            </a:r>
            <a:r>
              <a:rPr lang="en-US" sz="2400" dirty="0" smtClean="0">
                <a:solidFill>
                  <a:srgbClr val="002060"/>
                </a:solidFill>
              </a:rPr>
              <a:t>: smart!  @</a:t>
            </a:r>
            <a:r>
              <a:rPr lang="en-US" sz="2400" dirty="0" err="1" smtClean="0">
                <a:solidFill>
                  <a:srgbClr val="002060"/>
                </a:solidFill>
              </a:rPr>
              <a:t>amazon</a:t>
            </a:r>
            <a:r>
              <a:rPr lang="en-US" sz="2400" dirty="0" smtClean="0">
                <a:solidFill>
                  <a:srgbClr val="002060"/>
                </a:solidFill>
              </a:rPr>
              <a:t>: you lose</a:t>
            </a:r>
            <a:endParaRPr lang="en-US" sz="2400" dirty="0">
              <a:solidFill>
                <a:srgbClr val="002060"/>
              </a:solidFill>
            </a:endParaRPr>
          </a:p>
        </p:txBody>
      </p:sp>
      <p:pic>
        <p:nvPicPr>
          <p:cNvPr id="26626" name="Picture 2"/>
          <p:cNvPicPr>
            <a:picLocks noChangeAspect="1" noChangeArrowheads="1"/>
          </p:cNvPicPr>
          <p:nvPr/>
        </p:nvPicPr>
        <p:blipFill>
          <a:blip r:embed="rId5" cstate="print"/>
          <a:srcRect/>
          <a:stretch>
            <a:fillRect/>
          </a:stretch>
        </p:blipFill>
        <p:spPr bwMode="auto">
          <a:xfrm>
            <a:off x="6477000" y="1981200"/>
            <a:ext cx="2362200" cy="3543300"/>
          </a:xfrm>
          <a:prstGeom prst="rect">
            <a:avLst/>
          </a:prstGeom>
          <a:noFill/>
          <a:ln w="9525">
            <a:solidFill>
              <a:schemeClr val="bg1">
                <a:lumMod val="50000"/>
              </a:schemeClr>
            </a:solidFill>
            <a:miter lim="800000"/>
            <a:headEnd/>
            <a:tailEnd/>
          </a:ln>
          <a:effectLst/>
        </p:spPr>
      </p:pic>
      <p:cxnSp>
        <p:nvCxnSpPr>
          <p:cNvPr id="18" name="Straight Arrow Connector 17"/>
          <p:cNvCxnSpPr/>
          <p:nvPr/>
        </p:nvCxnSpPr>
        <p:spPr>
          <a:xfrm>
            <a:off x="5715000" y="2667000"/>
            <a:ext cx="609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0"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Announcing: Mobile Site Auditor (Beta)</a:t>
            </a:r>
            <a:endParaRPr lang="en-US" b="1" dirty="0"/>
          </a:p>
        </p:txBody>
      </p:sp>
      <p:sp>
        <p:nvSpPr>
          <p:cNvPr id="3" name="Content Placeholder 2"/>
          <p:cNvSpPr>
            <a:spLocks noGrp="1"/>
          </p:cNvSpPr>
          <p:nvPr>
            <p:ph idx="1"/>
          </p:nvPr>
        </p:nvSpPr>
        <p:spPr/>
        <p:txBody>
          <a:bodyPr/>
          <a:lstStyle/>
          <a:p>
            <a:r>
              <a:rPr lang="en-US" dirty="0" smtClean="0"/>
              <a:t>Go to: </a:t>
            </a:r>
            <a:r>
              <a:rPr lang="en-US" u="sng" dirty="0" smtClean="0"/>
              <a:t>po2.co/</a:t>
            </a:r>
            <a:r>
              <a:rPr lang="en-US" u="sng" dirty="0" err="1" smtClean="0"/>
              <a:t>msa</a:t>
            </a:r>
            <a:r>
              <a:rPr lang="en-US" dirty="0" smtClean="0"/>
              <a:t> </a:t>
            </a:r>
          </a:p>
          <a:p>
            <a:r>
              <a:rPr lang="en-US" dirty="0" smtClean="0"/>
              <a:t>Enter email &amp; URL</a:t>
            </a:r>
          </a:p>
          <a:p>
            <a:r>
              <a:rPr lang="en-US" dirty="0" smtClean="0"/>
              <a:t>Analyze 100 pages </a:t>
            </a:r>
          </a:p>
          <a:p>
            <a:r>
              <a:rPr lang="en-US" dirty="0" smtClean="0"/>
              <a:t>Optimize conversion</a:t>
            </a:r>
          </a:p>
          <a:p>
            <a:pPr>
              <a:buNone/>
            </a:pPr>
            <a:endParaRPr lang="en-US" dirty="0" smtClean="0"/>
          </a:p>
        </p:txBody>
      </p:sp>
      <p:pic>
        <p:nvPicPr>
          <p:cNvPr id="1026" name="Picture 2"/>
          <p:cNvPicPr>
            <a:picLocks noChangeAspect="1" noChangeArrowheads="1"/>
          </p:cNvPicPr>
          <p:nvPr/>
        </p:nvPicPr>
        <p:blipFill>
          <a:blip r:embed="rId3" cstate="print"/>
          <a:srcRect l="7547" t="24057" r="9434" b="22170"/>
          <a:stretch>
            <a:fillRect/>
          </a:stretch>
        </p:blipFill>
        <p:spPr bwMode="auto">
          <a:xfrm>
            <a:off x="4535905" y="1905000"/>
            <a:ext cx="4455695" cy="3848100"/>
          </a:xfrm>
          <a:prstGeom prst="rect">
            <a:avLst/>
          </a:prstGeom>
          <a:noFill/>
          <a:ln w="9525">
            <a:solidFill>
              <a:schemeClr val="bg1">
                <a:lumMod val="50000"/>
              </a:schemeClr>
            </a:solidFill>
            <a:miter lim="800000"/>
            <a:headEnd/>
            <a:tailEnd/>
          </a:ln>
          <a:effectLst/>
        </p:spPr>
      </p:pic>
      <p:sp>
        <p:nvSpPr>
          <p:cNvPr id="8"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9"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1143000" y="0"/>
            <a:ext cx="7543800" cy="1066800"/>
          </a:xfrm>
        </p:spPr>
        <p:txBody>
          <a:bodyPr/>
          <a:lstStyle/>
          <a:p>
            <a:r>
              <a:rPr lang="en-US" dirty="0" smtClean="0"/>
              <a:t>Mobile Web Doesn’t Have to Suck</a:t>
            </a:r>
            <a:endParaRPr lang="en-US" dirty="0"/>
          </a:p>
        </p:txBody>
      </p:sp>
      <p:pic>
        <p:nvPicPr>
          <p:cNvPr id="90114" name="Picture 2" descr="C:\Documents and Settings\brian\My Documents\Pure O2\Images\Navigation\Mobile-Brand-Roadmap-Buttons.gif"/>
          <p:cNvPicPr>
            <a:picLocks noChangeAspect="1" noChangeArrowheads="1"/>
          </p:cNvPicPr>
          <p:nvPr/>
        </p:nvPicPr>
        <p:blipFill>
          <a:blip r:embed="rId3" cstate="print"/>
          <a:srcRect/>
          <a:stretch>
            <a:fillRect/>
          </a:stretch>
        </p:blipFill>
        <p:spPr bwMode="auto">
          <a:xfrm>
            <a:off x="6934200" y="3000375"/>
            <a:ext cx="1266825" cy="1266825"/>
          </a:xfrm>
          <a:prstGeom prst="rect">
            <a:avLst/>
          </a:prstGeom>
          <a:noFill/>
        </p:spPr>
      </p:pic>
      <p:pic>
        <p:nvPicPr>
          <p:cNvPr id="90115" name="Picture 3" descr="C:\Documents and Settings\brian\My Documents\Pure O2\Images\Navigation\Mobile-Brand-Audit-Buttons.gif"/>
          <p:cNvPicPr>
            <a:picLocks noChangeAspect="1" noChangeArrowheads="1"/>
          </p:cNvPicPr>
          <p:nvPr/>
        </p:nvPicPr>
        <p:blipFill>
          <a:blip r:embed="rId4" cstate="print"/>
          <a:srcRect/>
          <a:stretch>
            <a:fillRect/>
          </a:stretch>
        </p:blipFill>
        <p:spPr bwMode="auto">
          <a:xfrm>
            <a:off x="6934200" y="1323975"/>
            <a:ext cx="1266825" cy="1266825"/>
          </a:xfrm>
          <a:prstGeom prst="rect">
            <a:avLst/>
          </a:prstGeom>
          <a:noFill/>
        </p:spPr>
      </p:pic>
      <p:pic>
        <p:nvPicPr>
          <p:cNvPr id="90116" name="Picture 4" descr="C:\Documents and Settings\brian\My Documents\Pure O2\Images\Navigation\Mobile-Brand-Optimization-Buttons.gif"/>
          <p:cNvPicPr>
            <a:picLocks noChangeAspect="1" noChangeArrowheads="1"/>
          </p:cNvPicPr>
          <p:nvPr/>
        </p:nvPicPr>
        <p:blipFill>
          <a:blip r:embed="rId5" cstate="print"/>
          <a:srcRect/>
          <a:stretch>
            <a:fillRect/>
          </a:stretch>
        </p:blipFill>
        <p:spPr bwMode="auto">
          <a:xfrm>
            <a:off x="6962775" y="4752975"/>
            <a:ext cx="1266825" cy="1266825"/>
          </a:xfrm>
          <a:prstGeom prst="rect">
            <a:avLst/>
          </a:prstGeom>
          <a:noFill/>
        </p:spPr>
      </p:pic>
      <p:sp>
        <p:nvSpPr>
          <p:cNvPr id="13"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14"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17</a:t>
            </a:fld>
            <a:endParaRPr lang="en-US" dirty="0"/>
          </a:p>
        </p:txBody>
      </p:sp>
      <p:pic>
        <p:nvPicPr>
          <p:cNvPr id="12289" name="Picture 1"/>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1600200" y="1885950"/>
            <a:ext cx="4591050" cy="4591050"/>
          </a:xfrm>
          <a:prstGeom prst="rect">
            <a:avLst/>
          </a:prstGeom>
          <a:noFill/>
          <a:ln w="9525">
            <a:noFill/>
            <a:miter lim="800000"/>
            <a:headEnd/>
            <a:tailEnd/>
          </a:ln>
        </p:spPr>
      </p:pic>
      <p:sp>
        <p:nvSpPr>
          <p:cNvPr id="9" name="TextBox 8"/>
          <p:cNvSpPr txBox="1"/>
          <p:nvPr/>
        </p:nvSpPr>
        <p:spPr>
          <a:xfrm>
            <a:off x="1828800" y="1219201"/>
            <a:ext cx="4038600" cy="510778"/>
          </a:xfrm>
          <a:prstGeom prst="wedgeRoundRectCallout">
            <a:avLst>
              <a:gd name="adj1" fmla="val 23634"/>
              <a:gd name="adj2" fmla="val 72013"/>
              <a:gd name="adj3" fmla="val 16667"/>
            </a:avLst>
          </a:prstGeom>
          <a:solidFill>
            <a:schemeClr val="bg1"/>
          </a:solidFill>
          <a:ln w="12700">
            <a:solidFill>
              <a:srgbClr val="0070C0"/>
            </a:solidFill>
          </a:ln>
        </p:spPr>
        <p:txBody>
          <a:bodyPr wrap="square" rtlCol="0">
            <a:spAutoFit/>
          </a:bodyPr>
          <a:lstStyle/>
          <a:p>
            <a:pPr algn="ctr"/>
            <a:r>
              <a:rPr lang="en-US" sz="2400" b="1" dirty="0" smtClean="0">
                <a:solidFill>
                  <a:srgbClr val="002060"/>
                </a:solidFill>
              </a:rPr>
              <a:t>thank you!    </a:t>
            </a:r>
            <a:r>
              <a:rPr lang="en-US" sz="2400" dirty="0" smtClean="0">
                <a:solidFill>
                  <a:srgbClr val="002060"/>
                </a:solidFill>
              </a:rPr>
              <a:t>@</a:t>
            </a:r>
            <a:r>
              <a:rPr lang="en-US" sz="2400" dirty="0" err="1" smtClean="0">
                <a:solidFill>
                  <a:srgbClr val="002060"/>
                </a:solidFill>
              </a:rPr>
              <a:t>brianklais</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1828800"/>
            <a:ext cx="4245963" cy="5029200"/>
          </a:xfrm>
          <a:prstGeom prst="rect">
            <a:avLst/>
          </a:prstGeom>
          <a:noFill/>
          <a:ln w="9525">
            <a:noFill/>
            <a:miter lim="800000"/>
            <a:headEnd/>
            <a:tailEnd/>
          </a:ln>
        </p:spPr>
      </p:pic>
      <p:sp>
        <p:nvSpPr>
          <p:cNvPr id="8" name="Title 1"/>
          <p:cNvSpPr>
            <a:spLocks noGrp="1"/>
          </p:cNvSpPr>
          <p:nvPr>
            <p:ph type="title"/>
          </p:nvPr>
        </p:nvSpPr>
        <p:spPr>
          <a:xfrm>
            <a:off x="4191000" y="1676400"/>
            <a:ext cx="4724400" cy="4953000"/>
          </a:xfrm>
        </p:spPr>
        <p:txBody>
          <a:bodyPr>
            <a:normAutofit/>
          </a:bodyPr>
          <a:lstStyle/>
          <a:p>
            <a:r>
              <a:rPr lang="en-US" sz="4000" dirty="0" smtClean="0"/>
              <a:t>11 </a:t>
            </a:r>
            <a:r>
              <a:rPr lang="en-US" sz="4000" b="1" dirty="0" smtClean="0"/>
              <a:t>Shocking</a:t>
            </a:r>
            <a:r>
              <a:rPr lang="en-US" sz="4000" dirty="0" smtClean="0"/>
              <a:t> Mistakes </a:t>
            </a:r>
            <a:br>
              <a:rPr lang="en-US" sz="4000" dirty="0" smtClean="0"/>
            </a:br>
            <a:r>
              <a:rPr lang="en-US" sz="4000" dirty="0" smtClean="0"/>
              <a:t>Retailers Are Making </a:t>
            </a:r>
            <a:br>
              <a:rPr lang="en-US" sz="4000" dirty="0" smtClean="0"/>
            </a:br>
            <a:r>
              <a:rPr lang="en-US" sz="4000" dirty="0" smtClean="0"/>
              <a:t>On The Mobile Web</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200" dirty="0" smtClean="0"/>
              <a:t>Brian Klais, Founder</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lgn="ctr"/>
            <a:r>
              <a:rPr lang="en-US" smtClean="0"/>
              <a:t>Brian@PureOxygenMobile.com</a:t>
            </a:r>
            <a:endParaRPr lang="en-US" dirty="0"/>
          </a:p>
        </p:txBody>
      </p:sp>
      <p:sp>
        <p:nvSpPr>
          <p:cNvPr id="5" name="Date Placeholder 4"/>
          <p:cNvSpPr>
            <a:spLocks noGrp="1"/>
          </p:cNvSpPr>
          <p:nvPr>
            <p:ph type="dt" sz="half" idx="10"/>
          </p:nvPr>
        </p:nvSpPr>
        <p:spPr/>
        <p:txBody>
          <a:bodyPr/>
          <a:lstStyle/>
          <a:p>
            <a:pPr algn="ctr"/>
            <a:r>
              <a:rPr lang="en-US" smtClean="0"/>
              <a:t>Confidential © 2011</a:t>
            </a:r>
            <a:endParaRPr lang="en-US" dirty="0"/>
          </a:p>
        </p:txBody>
      </p:sp>
      <p:sp>
        <p:nvSpPr>
          <p:cNvPr id="6" name="Slide Number Placeholder 5"/>
          <p:cNvSpPr>
            <a:spLocks noGrp="1"/>
          </p:cNvSpPr>
          <p:nvPr>
            <p:ph type="sldNum" sz="quarter" idx="12"/>
          </p:nvPr>
        </p:nvSpPr>
        <p:spPr/>
        <p:txBody>
          <a:bodyPr/>
          <a:lstStyle/>
          <a:p>
            <a:pPr algn="ctr"/>
            <a:fld id="{77A47ADF-4BB0-4921-B8C0-4101BA3E1F41}" type="slidenum">
              <a:rPr lang="en-US" smtClean="0"/>
              <a:pPr algn="ctr"/>
              <a:t>3</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Mobilize Already!</a:t>
            </a:r>
            <a:endParaRPr lang="en-US" i="1" dirty="0"/>
          </a:p>
        </p:txBody>
      </p:sp>
      <p:pic>
        <p:nvPicPr>
          <p:cNvPr id="36" name="Picture 33" descr="C:\Documents and Settings\brian\My Documents\My Pictures\2011\04 Apr\mar 31 103.png"/>
          <p:cNvPicPr>
            <a:picLocks noChangeAspect="1" noChangeArrowheads="1"/>
          </p:cNvPicPr>
          <p:nvPr/>
        </p:nvPicPr>
        <p:blipFill>
          <a:blip r:embed="rId3" cstate="print"/>
          <a:srcRect/>
          <a:stretch>
            <a:fillRect/>
          </a:stretch>
        </p:blipFill>
        <p:spPr bwMode="auto">
          <a:xfrm>
            <a:off x="685800" y="1447800"/>
            <a:ext cx="2438400" cy="3657600"/>
          </a:xfrm>
          <a:prstGeom prst="rect">
            <a:avLst/>
          </a:prstGeom>
          <a:noFill/>
        </p:spPr>
      </p:pic>
      <p:pic>
        <p:nvPicPr>
          <p:cNvPr id="38" name="Picture 37" descr="C:\Documents and Settings\brian\My Documents\My Pictures\2011\04 Apr\mar 31 107.png"/>
          <p:cNvPicPr>
            <a:picLocks noChangeAspect="1" noChangeArrowheads="1"/>
          </p:cNvPicPr>
          <p:nvPr/>
        </p:nvPicPr>
        <p:blipFill>
          <a:blip r:embed="rId4" cstate="print"/>
          <a:srcRect/>
          <a:stretch>
            <a:fillRect/>
          </a:stretch>
        </p:blipFill>
        <p:spPr bwMode="auto">
          <a:xfrm>
            <a:off x="6400800" y="1447800"/>
            <a:ext cx="2438400" cy="3657600"/>
          </a:xfrm>
          <a:prstGeom prst="rect">
            <a:avLst/>
          </a:prstGeom>
          <a:noFill/>
        </p:spPr>
      </p:pic>
      <p:pic>
        <p:nvPicPr>
          <p:cNvPr id="44" name="Picture 36" descr="C:\Documents and Settings\brian\My Documents\My Pictures\2011\04 Apr\mar 31 106.png"/>
          <p:cNvPicPr>
            <a:picLocks noChangeAspect="1" noChangeArrowheads="1"/>
          </p:cNvPicPr>
          <p:nvPr/>
        </p:nvPicPr>
        <p:blipFill>
          <a:blip r:embed="rId5" cstate="print"/>
          <a:srcRect/>
          <a:stretch>
            <a:fillRect/>
          </a:stretch>
        </p:blipFill>
        <p:spPr bwMode="auto">
          <a:xfrm>
            <a:off x="3581400" y="1447800"/>
            <a:ext cx="2438400" cy="3657600"/>
          </a:xfrm>
          <a:prstGeom prst="rect">
            <a:avLst/>
          </a:prstGeom>
          <a:noFill/>
        </p:spPr>
      </p:pic>
      <p:sp>
        <p:nvSpPr>
          <p:cNvPr id="20" name="TextBox 19"/>
          <p:cNvSpPr txBox="1"/>
          <p:nvPr/>
        </p:nvSpPr>
        <p:spPr>
          <a:xfrm>
            <a:off x="609600" y="5486400"/>
            <a:ext cx="8305800" cy="476726"/>
          </a:xfrm>
          <a:prstGeom prst="wedgeRoundRectCallout">
            <a:avLst>
              <a:gd name="adj1" fmla="val -22646"/>
              <a:gd name="adj2" fmla="val -65578"/>
              <a:gd name="adj3" fmla="val 16667"/>
            </a:avLst>
          </a:prstGeom>
          <a:solidFill>
            <a:schemeClr val="bg1"/>
          </a:solidFill>
          <a:ln w="12700">
            <a:solidFill>
              <a:srgbClr val="0070C0"/>
            </a:solidFill>
          </a:ln>
        </p:spPr>
        <p:txBody>
          <a:bodyPr wrap="square" rtlCol="0">
            <a:spAutoFit/>
          </a:bodyPr>
          <a:lstStyle/>
          <a:p>
            <a:pPr algn="ctr"/>
            <a:r>
              <a:rPr lang="en-US" sz="2200" dirty="0" smtClean="0">
                <a:solidFill>
                  <a:srgbClr val="002060"/>
                </a:solidFill>
              </a:rPr>
              <a:t>@hp @</a:t>
            </a:r>
            <a:r>
              <a:rPr lang="en-US" sz="2200" dirty="0" err="1" smtClean="0">
                <a:solidFill>
                  <a:srgbClr val="002060"/>
                </a:solidFill>
              </a:rPr>
              <a:t>netflix</a:t>
            </a:r>
            <a:r>
              <a:rPr lang="en-US" sz="2200" dirty="0" smtClean="0">
                <a:solidFill>
                  <a:srgbClr val="002060"/>
                </a:solidFill>
              </a:rPr>
              <a:t> @</a:t>
            </a:r>
            <a:r>
              <a:rPr lang="en-US" sz="2200" dirty="0" err="1" smtClean="0">
                <a:solidFill>
                  <a:srgbClr val="002060"/>
                </a:solidFill>
              </a:rPr>
              <a:t>americangirl</a:t>
            </a:r>
            <a:r>
              <a:rPr lang="en-US" sz="2200" dirty="0" smtClean="0">
                <a:solidFill>
                  <a:srgbClr val="002060"/>
                </a:solidFill>
              </a:rPr>
              <a:t>: hunt, pinch, zoom, type, think = bounce</a:t>
            </a:r>
          </a:p>
        </p:txBody>
      </p:sp>
      <p:sp>
        <p:nvSpPr>
          <p:cNvPr id="14"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15"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Mobilize Already!</a:t>
            </a:r>
            <a:endParaRPr lang="en-US" i="1" dirty="0"/>
          </a:p>
        </p:txBody>
      </p:sp>
      <p:pic>
        <p:nvPicPr>
          <p:cNvPr id="34" name="Picture 35" descr="C:\Documents and Settings\brian\My Documents\My Pictures\2011\04 Apr\mar 31 105.png"/>
          <p:cNvPicPr>
            <a:picLocks noChangeAspect="1" noChangeArrowheads="1"/>
          </p:cNvPicPr>
          <p:nvPr/>
        </p:nvPicPr>
        <p:blipFill>
          <a:blip r:embed="rId3" cstate="print"/>
          <a:srcRect/>
          <a:stretch>
            <a:fillRect/>
          </a:stretch>
        </p:blipFill>
        <p:spPr bwMode="auto">
          <a:xfrm>
            <a:off x="228600" y="1295400"/>
            <a:ext cx="2032000" cy="3048000"/>
          </a:xfrm>
          <a:prstGeom prst="rect">
            <a:avLst/>
          </a:prstGeom>
          <a:noFill/>
          <a:ln>
            <a:solidFill>
              <a:schemeClr val="bg1">
                <a:lumMod val="50000"/>
              </a:schemeClr>
            </a:solidFill>
          </a:ln>
        </p:spPr>
      </p:pic>
      <p:pic>
        <p:nvPicPr>
          <p:cNvPr id="40" name="Picture 39" descr="C:\Documents and Settings\brian\My Documents\My Pictures\2011\04 Apr\mar 31 109.png"/>
          <p:cNvPicPr>
            <a:picLocks noChangeAspect="1" noChangeArrowheads="1"/>
          </p:cNvPicPr>
          <p:nvPr/>
        </p:nvPicPr>
        <p:blipFill>
          <a:blip r:embed="rId4" cstate="print"/>
          <a:srcRect/>
          <a:stretch>
            <a:fillRect/>
          </a:stretch>
        </p:blipFill>
        <p:spPr bwMode="auto">
          <a:xfrm>
            <a:off x="4648200" y="1295400"/>
            <a:ext cx="2057400" cy="3086100"/>
          </a:xfrm>
          <a:prstGeom prst="rect">
            <a:avLst/>
          </a:prstGeom>
          <a:noFill/>
          <a:ln>
            <a:solidFill>
              <a:schemeClr val="bg1">
                <a:lumMod val="50000"/>
              </a:schemeClr>
            </a:solidFill>
          </a:ln>
        </p:spPr>
      </p:pic>
      <p:pic>
        <p:nvPicPr>
          <p:cNvPr id="42" name="Picture 43" descr="C:\Documents and Settings\brian\My Documents\My Pictures\2011\04 Apr\mar 31 113.png"/>
          <p:cNvPicPr>
            <a:picLocks noChangeAspect="1" noChangeArrowheads="1"/>
          </p:cNvPicPr>
          <p:nvPr/>
        </p:nvPicPr>
        <p:blipFill>
          <a:blip r:embed="rId5" cstate="print"/>
          <a:srcRect/>
          <a:stretch>
            <a:fillRect/>
          </a:stretch>
        </p:blipFill>
        <p:spPr bwMode="auto">
          <a:xfrm>
            <a:off x="2438400" y="1295400"/>
            <a:ext cx="2032000" cy="3048000"/>
          </a:xfrm>
          <a:prstGeom prst="rect">
            <a:avLst/>
          </a:prstGeom>
          <a:noFill/>
          <a:ln>
            <a:solidFill>
              <a:schemeClr val="bg1">
                <a:lumMod val="50000"/>
              </a:schemeClr>
            </a:solidFill>
          </a:ln>
        </p:spPr>
      </p:pic>
      <p:pic>
        <p:nvPicPr>
          <p:cNvPr id="43" name="Picture 44" descr="C:\Documents and Settings\brian\My Documents\My Pictures\2011\04 Apr\mar 31 114.png"/>
          <p:cNvPicPr>
            <a:picLocks noChangeAspect="1" noChangeArrowheads="1"/>
          </p:cNvPicPr>
          <p:nvPr/>
        </p:nvPicPr>
        <p:blipFill>
          <a:blip r:embed="rId6" cstate="print"/>
          <a:srcRect/>
          <a:stretch>
            <a:fillRect/>
          </a:stretch>
        </p:blipFill>
        <p:spPr bwMode="auto">
          <a:xfrm>
            <a:off x="6934200" y="1295400"/>
            <a:ext cx="2032000" cy="3048000"/>
          </a:xfrm>
          <a:prstGeom prst="rect">
            <a:avLst/>
          </a:prstGeom>
          <a:noFill/>
        </p:spPr>
      </p:pic>
      <p:sp>
        <p:nvSpPr>
          <p:cNvPr id="20" name="TextBox 19"/>
          <p:cNvSpPr txBox="1"/>
          <p:nvPr/>
        </p:nvSpPr>
        <p:spPr>
          <a:xfrm>
            <a:off x="304800" y="4953000"/>
            <a:ext cx="8534400" cy="1328023"/>
          </a:xfrm>
          <a:prstGeom prst="wedgeRoundRectCallout">
            <a:avLst>
              <a:gd name="adj1" fmla="val -21727"/>
              <a:gd name="adj2" fmla="val -64687"/>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 unless u sell </a:t>
            </a:r>
            <a:r>
              <a:rPr lang="en-US" sz="2400" dirty="0" err="1" smtClean="0">
                <a:solidFill>
                  <a:srgbClr val="002060"/>
                </a:solidFill>
              </a:rPr>
              <a:t>smartphones</a:t>
            </a:r>
            <a:r>
              <a:rPr lang="en-US" sz="2400" dirty="0" smtClean="0">
                <a:solidFill>
                  <a:srgbClr val="002060"/>
                </a:solidFill>
              </a:rPr>
              <a:t>! </a:t>
            </a:r>
          </a:p>
          <a:p>
            <a:pPr algn="ctr"/>
            <a:r>
              <a:rPr lang="en-US" sz="2400" dirty="0" smtClean="0">
                <a:solidFill>
                  <a:srgbClr val="002060"/>
                </a:solidFill>
              </a:rPr>
              <a:t>@apple @</a:t>
            </a:r>
            <a:r>
              <a:rPr lang="en-US" sz="2400" dirty="0" err="1" smtClean="0">
                <a:solidFill>
                  <a:srgbClr val="002060"/>
                </a:solidFill>
              </a:rPr>
              <a:t>nokia</a:t>
            </a:r>
            <a:r>
              <a:rPr lang="en-US" sz="2400" dirty="0" smtClean="0">
                <a:solidFill>
                  <a:srgbClr val="002060"/>
                </a:solidFill>
              </a:rPr>
              <a:t> @android @</a:t>
            </a:r>
            <a:r>
              <a:rPr lang="en-US" sz="2400" dirty="0" err="1" smtClean="0">
                <a:solidFill>
                  <a:srgbClr val="002060"/>
                </a:solidFill>
              </a:rPr>
              <a:t>htc</a:t>
            </a:r>
            <a:r>
              <a:rPr lang="en-US" sz="2400" dirty="0" smtClean="0">
                <a:solidFill>
                  <a:srgbClr val="002060"/>
                </a:solidFill>
              </a:rPr>
              <a:t> @</a:t>
            </a:r>
            <a:r>
              <a:rPr lang="en-US" sz="2400" dirty="0" err="1" smtClean="0">
                <a:solidFill>
                  <a:srgbClr val="002060"/>
                </a:solidFill>
              </a:rPr>
              <a:t>sony</a:t>
            </a:r>
            <a:r>
              <a:rPr lang="en-US" sz="2400" dirty="0" smtClean="0">
                <a:solidFill>
                  <a:srgbClr val="002060"/>
                </a:solidFill>
              </a:rPr>
              <a:t> @</a:t>
            </a:r>
            <a:r>
              <a:rPr lang="en-US" sz="2400" dirty="0" err="1" smtClean="0">
                <a:solidFill>
                  <a:srgbClr val="002060"/>
                </a:solidFill>
              </a:rPr>
              <a:t>moto</a:t>
            </a:r>
            <a:r>
              <a:rPr lang="en-US" sz="2400" dirty="0" smtClean="0">
                <a:solidFill>
                  <a:srgbClr val="002060"/>
                </a:solidFill>
              </a:rPr>
              <a:t> @</a:t>
            </a:r>
            <a:r>
              <a:rPr lang="en-US" sz="2400" dirty="0" err="1" smtClean="0">
                <a:solidFill>
                  <a:srgbClr val="002060"/>
                </a:solidFill>
              </a:rPr>
              <a:t>samsung</a:t>
            </a:r>
            <a:r>
              <a:rPr lang="en-US" sz="2400" dirty="0" smtClean="0">
                <a:solidFill>
                  <a:srgbClr val="002060"/>
                </a:solidFill>
              </a:rPr>
              <a:t> etc we &lt;3 u</a:t>
            </a:r>
            <a:endParaRPr lang="en-US" sz="2400" dirty="0">
              <a:solidFill>
                <a:srgbClr val="002060"/>
              </a:solidFill>
            </a:endParaRPr>
          </a:p>
        </p:txBody>
      </p:sp>
      <p:sp>
        <p:nvSpPr>
          <p:cNvPr id="21"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2"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Detect My Device </a:t>
            </a:r>
            <a:endParaRPr lang="en-US" dirty="0"/>
          </a:p>
        </p:txBody>
      </p:sp>
      <p:pic>
        <p:nvPicPr>
          <p:cNvPr id="45057" name="Picture 1"/>
          <p:cNvPicPr>
            <a:picLocks noChangeAspect="1" noChangeArrowheads="1"/>
          </p:cNvPicPr>
          <p:nvPr/>
        </p:nvPicPr>
        <p:blipFill>
          <a:blip r:embed="rId3" cstate="print"/>
          <a:srcRect/>
          <a:stretch>
            <a:fillRect/>
          </a:stretch>
        </p:blipFill>
        <p:spPr bwMode="auto">
          <a:xfrm>
            <a:off x="1524000" y="1143000"/>
            <a:ext cx="2844800" cy="4267200"/>
          </a:xfrm>
          <a:prstGeom prst="rect">
            <a:avLst/>
          </a:prstGeom>
          <a:noFill/>
          <a:ln w="9525">
            <a:solidFill>
              <a:schemeClr val="bg1">
                <a:lumMod val="50000"/>
              </a:schemeClr>
            </a:solidFill>
            <a:miter lim="800000"/>
            <a:headEnd/>
            <a:tailEnd/>
          </a:ln>
          <a:effectLst/>
        </p:spPr>
      </p:pic>
      <p:pic>
        <p:nvPicPr>
          <p:cNvPr id="45058" name="Picture 2"/>
          <p:cNvPicPr>
            <a:picLocks noChangeAspect="1" noChangeArrowheads="1"/>
          </p:cNvPicPr>
          <p:nvPr/>
        </p:nvPicPr>
        <p:blipFill>
          <a:blip r:embed="rId4" cstate="print"/>
          <a:srcRect/>
          <a:stretch>
            <a:fillRect/>
          </a:stretch>
        </p:blipFill>
        <p:spPr bwMode="auto">
          <a:xfrm>
            <a:off x="5080000" y="1143000"/>
            <a:ext cx="2844800" cy="4267200"/>
          </a:xfrm>
          <a:prstGeom prst="rect">
            <a:avLst/>
          </a:prstGeom>
          <a:noFill/>
          <a:ln w="9525">
            <a:solidFill>
              <a:schemeClr val="bg1">
                <a:lumMod val="50000"/>
              </a:schemeClr>
            </a:solidFill>
            <a:miter lim="800000"/>
            <a:headEnd/>
            <a:tailEnd/>
          </a:ln>
          <a:effectLst/>
        </p:spPr>
      </p:pic>
      <p:sp>
        <p:nvSpPr>
          <p:cNvPr id="16" name="TextBox 15"/>
          <p:cNvSpPr txBox="1"/>
          <p:nvPr/>
        </p:nvSpPr>
        <p:spPr>
          <a:xfrm>
            <a:off x="1447800" y="5715000"/>
            <a:ext cx="6553200" cy="510778"/>
          </a:xfrm>
          <a:prstGeom prst="wedgeRoundRectCallout">
            <a:avLst>
              <a:gd name="adj1" fmla="val -23759"/>
              <a:gd name="adj2" fmla="val -86623"/>
              <a:gd name="adj3" fmla="val 16667"/>
            </a:avLst>
          </a:prstGeom>
          <a:solidFill>
            <a:schemeClr val="bg1"/>
          </a:solidFill>
          <a:ln w="12700">
            <a:solidFill>
              <a:srgbClr val="0070C0"/>
            </a:solidFill>
          </a:ln>
        </p:spPr>
        <p:txBody>
          <a:bodyPr wrap="square" rtlCol="0">
            <a:spAutoFit/>
          </a:bodyPr>
          <a:lstStyle/>
          <a:p>
            <a:pPr algn="ctr"/>
            <a:r>
              <a:rPr lang="en-US" sz="2400" dirty="0" smtClean="0"/>
              <a:t>@target: surprise! we want this page instead :-)</a:t>
            </a:r>
            <a:endParaRPr lang="en-US" sz="2400" dirty="0"/>
          </a:p>
        </p:txBody>
      </p:sp>
      <p:sp>
        <p:nvSpPr>
          <p:cNvPr id="17"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18"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Redirect Me Intelligently</a:t>
            </a:r>
            <a:endParaRPr lang="en-US" dirty="0"/>
          </a:p>
        </p:txBody>
      </p:sp>
      <p:pic>
        <p:nvPicPr>
          <p:cNvPr id="7" name="Picture 8" descr="C:\Documents and Settings\brian\My Documents\Article Research\Carnival Mobile Home Page.PNG"/>
          <p:cNvPicPr>
            <a:picLocks noChangeAspect="1" noChangeArrowheads="1"/>
          </p:cNvPicPr>
          <p:nvPr/>
        </p:nvPicPr>
        <p:blipFill>
          <a:blip r:embed="rId3" cstate="print"/>
          <a:srcRect/>
          <a:stretch>
            <a:fillRect/>
          </a:stretch>
        </p:blipFill>
        <p:spPr bwMode="auto">
          <a:xfrm>
            <a:off x="3657600" y="2590800"/>
            <a:ext cx="2235200" cy="3352800"/>
          </a:xfrm>
          <a:prstGeom prst="rect">
            <a:avLst/>
          </a:prstGeom>
          <a:noFill/>
          <a:ln>
            <a:solidFill>
              <a:schemeClr val="bg1">
                <a:lumMod val="50000"/>
              </a:schemeClr>
            </a:solidFill>
          </a:ln>
        </p:spPr>
      </p:pic>
      <p:pic>
        <p:nvPicPr>
          <p:cNvPr id="10" name="Picture 3" descr="C:\Documents and Settings\brian\My Documents\My Pictures\2011\02 Feb\feb 28 001.png"/>
          <p:cNvPicPr>
            <a:picLocks noChangeAspect="1" noChangeArrowheads="1"/>
          </p:cNvPicPr>
          <p:nvPr/>
        </p:nvPicPr>
        <p:blipFill>
          <a:blip r:embed="rId4" cstate="print"/>
          <a:srcRect/>
          <a:stretch>
            <a:fillRect/>
          </a:stretch>
        </p:blipFill>
        <p:spPr bwMode="auto">
          <a:xfrm>
            <a:off x="6553200" y="2590800"/>
            <a:ext cx="2286000" cy="3429000"/>
          </a:xfrm>
          <a:prstGeom prst="rect">
            <a:avLst/>
          </a:prstGeom>
          <a:noFill/>
          <a:ln>
            <a:solidFill>
              <a:schemeClr val="bg1">
                <a:lumMod val="50000"/>
              </a:schemeClr>
            </a:solidFill>
          </a:ln>
        </p:spPr>
      </p:pic>
      <p:pic>
        <p:nvPicPr>
          <p:cNvPr id="43009" name="Picture 1"/>
          <p:cNvPicPr>
            <a:picLocks noChangeAspect="1" noChangeArrowheads="1"/>
          </p:cNvPicPr>
          <p:nvPr/>
        </p:nvPicPr>
        <p:blipFill>
          <a:blip r:embed="rId5" cstate="print"/>
          <a:srcRect/>
          <a:stretch>
            <a:fillRect/>
          </a:stretch>
        </p:blipFill>
        <p:spPr bwMode="auto">
          <a:xfrm>
            <a:off x="812800" y="1295400"/>
            <a:ext cx="2387600" cy="3581400"/>
          </a:xfrm>
          <a:prstGeom prst="rect">
            <a:avLst/>
          </a:prstGeom>
          <a:noFill/>
          <a:ln w="9525">
            <a:solidFill>
              <a:schemeClr val="bg1">
                <a:lumMod val="50000"/>
              </a:schemeClr>
            </a:solidFill>
            <a:miter lim="800000"/>
            <a:headEnd/>
            <a:tailEnd/>
          </a:ln>
          <a:effectLst/>
        </p:spPr>
      </p:pic>
      <p:cxnSp>
        <p:nvCxnSpPr>
          <p:cNvPr id="14" name="Straight Arrow Connector 13"/>
          <p:cNvCxnSpPr/>
          <p:nvPr/>
        </p:nvCxnSpPr>
        <p:spPr>
          <a:xfrm>
            <a:off x="2819400" y="4267200"/>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1200" y="3200400"/>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943600" y="5486400"/>
            <a:ext cx="838200" cy="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52800" y="1524000"/>
            <a:ext cx="5562600" cy="510778"/>
          </a:xfrm>
          <a:prstGeom prst="wedgeRoundRectCallout">
            <a:avLst>
              <a:gd name="adj1" fmla="val -21737"/>
              <a:gd name="adj2" fmla="val 74073"/>
              <a:gd name="adj3" fmla="val 16667"/>
            </a:avLst>
          </a:prstGeom>
          <a:solidFill>
            <a:schemeClr val="bg1"/>
          </a:solidFill>
          <a:ln w="12700">
            <a:solidFill>
              <a:srgbClr val="0070C0"/>
            </a:solidFill>
          </a:ln>
        </p:spPr>
        <p:txBody>
          <a:bodyPr wrap="square" rtlCol="0">
            <a:spAutoFit/>
          </a:bodyPr>
          <a:lstStyle/>
          <a:p>
            <a:pPr algn="ctr"/>
            <a:r>
              <a:rPr lang="en-US" sz="2400" dirty="0" smtClean="0"/>
              <a:t>@carnival:  want 2 cruise - not in circles  :-</a:t>
            </a:r>
            <a:r>
              <a:rPr lang="en-US" sz="2400" dirty="0" smtClean="0">
                <a:sym typeface="Wingdings" pitchFamily="2" charset="2"/>
              </a:rPr>
              <a:t>(</a:t>
            </a:r>
            <a:endParaRPr lang="en-US" sz="2400" dirty="0"/>
          </a:p>
        </p:txBody>
      </p:sp>
      <p:sp>
        <p:nvSpPr>
          <p:cNvPr id="24"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5"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Win Me Post-Click</a:t>
            </a:r>
            <a:endParaRPr lang="en-US" dirty="0"/>
          </a:p>
        </p:txBody>
      </p:sp>
      <p:pic>
        <p:nvPicPr>
          <p:cNvPr id="23553" name="Picture 1"/>
          <p:cNvPicPr>
            <a:picLocks noChangeAspect="1" noChangeArrowheads="1"/>
          </p:cNvPicPr>
          <p:nvPr/>
        </p:nvPicPr>
        <p:blipFill>
          <a:blip r:embed="rId3" cstate="print"/>
          <a:srcRect r="52858"/>
          <a:stretch>
            <a:fillRect/>
          </a:stretch>
        </p:blipFill>
        <p:spPr bwMode="auto">
          <a:xfrm>
            <a:off x="533400" y="1524000"/>
            <a:ext cx="2386395" cy="3581400"/>
          </a:xfrm>
          <a:prstGeom prst="rect">
            <a:avLst/>
          </a:prstGeom>
          <a:noFill/>
          <a:ln w="9525">
            <a:solidFill>
              <a:schemeClr val="bg1">
                <a:lumMod val="50000"/>
              </a:schemeClr>
            </a:solidFill>
            <a:miter lim="800000"/>
            <a:headEnd/>
            <a:tailEnd/>
          </a:ln>
        </p:spPr>
      </p:pic>
      <p:pic>
        <p:nvPicPr>
          <p:cNvPr id="11" name="Picture 1"/>
          <p:cNvPicPr>
            <a:picLocks noChangeAspect="1" noChangeArrowheads="1"/>
          </p:cNvPicPr>
          <p:nvPr/>
        </p:nvPicPr>
        <p:blipFill>
          <a:blip r:embed="rId3" cstate="print"/>
          <a:srcRect l="48571"/>
          <a:stretch>
            <a:fillRect/>
          </a:stretch>
        </p:blipFill>
        <p:spPr bwMode="auto">
          <a:xfrm>
            <a:off x="3429000" y="2209800"/>
            <a:ext cx="2603340" cy="3581400"/>
          </a:xfrm>
          <a:prstGeom prst="rect">
            <a:avLst/>
          </a:prstGeom>
          <a:noFill/>
          <a:ln w="9525">
            <a:solidFill>
              <a:schemeClr val="bg1">
                <a:lumMod val="50000"/>
              </a:schemeClr>
            </a:solidFill>
            <a:miter lim="800000"/>
            <a:headEnd/>
            <a:tailEnd/>
          </a:ln>
        </p:spPr>
      </p:pic>
      <p:sp>
        <p:nvSpPr>
          <p:cNvPr id="38914" name="AutoShape 2" descr="imap://brian%40twurl%2Eco@imap.googlemail.com:993/fetch%3EUID%3E/INBOX%3E16?part=1.2&amp;type=image/png&amp;filename=phot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5" name="Picture 3"/>
          <p:cNvPicPr>
            <a:picLocks noChangeAspect="1" noChangeArrowheads="1"/>
          </p:cNvPicPr>
          <p:nvPr/>
        </p:nvPicPr>
        <p:blipFill>
          <a:blip r:embed="rId4" cstate="print"/>
          <a:srcRect/>
          <a:stretch>
            <a:fillRect/>
          </a:stretch>
        </p:blipFill>
        <p:spPr bwMode="auto">
          <a:xfrm>
            <a:off x="6400800" y="2667000"/>
            <a:ext cx="2438400" cy="3657600"/>
          </a:xfrm>
          <a:prstGeom prst="rect">
            <a:avLst/>
          </a:prstGeom>
          <a:noFill/>
          <a:ln w="9525">
            <a:solidFill>
              <a:schemeClr val="bg1">
                <a:lumMod val="50000"/>
              </a:schemeClr>
            </a:solidFill>
            <a:miter lim="800000"/>
            <a:headEnd/>
            <a:tailEnd/>
          </a:ln>
          <a:effectLst/>
        </p:spPr>
      </p:pic>
      <p:cxnSp>
        <p:nvCxnSpPr>
          <p:cNvPr id="14" name="Straight Arrow Connector 13"/>
          <p:cNvCxnSpPr/>
          <p:nvPr/>
        </p:nvCxnSpPr>
        <p:spPr>
          <a:xfrm>
            <a:off x="5562600" y="4953000"/>
            <a:ext cx="7620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48000" y="4875212"/>
            <a:ext cx="6858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1386126"/>
            <a:ext cx="6019800" cy="510778"/>
          </a:xfrm>
          <a:prstGeom prst="wedgeRoundRectCallout">
            <a:avLst>
              <a:gd name="adj1" fmla="val 22703"/>
              <a:gd name="adj2" fmla="val 76357"/>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a:t>
            </a:r>
            <a:r>
              <a:rPr lang="en-US" sz="2400" dirty="0" err="1" smtClean="0">
                <a:solidFill>
                  <a:srgbClr val="002060"/>
                </a:solidFill>
              </a:rPr>
              <a:t>lenovo</a:t>
            </a:r>
            <a:r>
              <a:rPr lang="en-US" sz="2400" dirty="0" smtClean="0">
                <a:solidFill>
                  <a:srgbClr val="002060"/>
                </a:solidFill>
              </a:rPr>
              <a:t>: ‘time is money’ - thx 4 wasting mine</a:t>
            </a:r>
            <a:endParaRPr lang="en-US" sz="2400" dirty="0">
              <a:solidFill>
                <a:srgbClr val="002060"/>
              </a:solidFill>
            </a:endParaRPr>
          </a:p>
        </p:txBody>
      </p:sp>
      <p:sp>
        <p:nvSpPr>
          <p:cNvPr id="26"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27"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Integrate Click-to-Call</a:t>
            </a:r>
            <a:endParaRPr lang="en-US" dirty="0"/>
          </a:p>
        </p:txBody>
      </p:sp>
      <p:pic>
        <p:nvPicPr>
          <p:cNvPr id="40961" name="Picture 1"/>
          <p:cNvPicPr>
            <a:picLocks noChangeAspect="1" noChangeArrowheads="1"/>
          </p:cNvPicPr>
          <p:nvPr/>
        </p:nvPicPr>
        <p:blipFill>
          <a:blip r:embed="rId3" cstate="print"/>
          <a:srcRect/>
          <a:stretch>
            <a:fillRect/>
          </a:stretch>
        </p:blipFill>
        <p:spPr bwMode="auto">
          <a:xfrm>
            <a:off x="1447800" y="1066800"/>
            <a:ext cx="2895600" cy="4343400"/>
          </a:xfrm>
          <a:prstGeom prst="rect">
            <a:avLst/>
          </a:prstGeom>
          <a:noFill/>
          <a:ln w="9525">
            <a:solidFill>
              <a:schemeClr val="bg1">
                <a:lumMod val="50000"/>
              </a:schemeClr>
            </a:solidFill>
            <a:miter lim="800000"/>
            <a:headEnd/>
            <a:tailEnd/>
          </a:ln>
          <a:effectLst/>
        </p:spPr>
      </p:pic>
      <p:pic>
        <p:nvPicPr>
          <p:cNvPr id="40962" name="Picture 2" descr="C:\Documents and Settings\brian\My Documents\Pure O2\Preso\sear2.PNG"/>
          <p:cNvPicPr>
            <a:picLocks noChangeAspect="1" noChangeArrowheads="1"/>
          </p:cNvPicPr>
          <p:nvPr/>
        </p:nvPicPr>
        <p:blipFill>
          <a:blip r:embed="rId4" cstate="print"/>
          <a:srcRect/>
          <a:stretch>
            <a:fillRect/>
          </a:stretch>
        </p:blipFill>
        <p:spPr bwMode="auto">
          <a:xfrm>
            <a:off x="5334000" y="1143000"/>
            <a:ext cx="2895600" cy="4343400"/>
          </a:xfrm>
          <a:prstGeom prst="rect">
            <a:avLst/>
          </a:prstGeom>
          <a:noFill/>
          <a:ln>
            <a:solidFill>
              <a:schemeClr val="bg1">
                <a:lumMod val="50000"/>
              </a:schemeClr>
            </a:solidFill>
          </a:ln>
        </p:spPr>
      </p:pic>
      <p:cxnSp>
        <p:nvCxnSpPr>
          <p:cNvPr id="9" name="Straight Arrow Connector 8"/>
          <p:cNvCxnSpPr/>
          <p:nvPr/>
        </p:nvCxnSpPr>
        <p:spPr>
          <a:xfrm>
            <a:off x="2743200" y="3503612"/>
            <a:ext cx="25908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5715000"/>
            <a:ext cx="8686800" cy="510778"/>
          </a:xfrm>
          <a:prstGeom prst="wedgeRoundRectCallout">
            <a:avLst>
              <a:gd name="adj1" fmla="val -22436"/>
              <a:gd name="adj2" fmla="val -87307"/>
              <a:gd name="adj3" fmla="val 16667"/>
            </a:avLst>
          </a:prstGeom>
          <a:solidFill>
            <a:schemeClr val="bg1"/>
          </a:solidFill>
          <a:ln w="12700">
            <a:solidFill>
              <a:srgbClr val="0070C0"/>
            </a:solidFill>
          </a:ln>
        </p:spPr>
        <p:txBody>
          <a:bodyPr wrap="square" rtlCol="0">
            <a:spAutoFit/>
          </a:bodyPr>
          <a:lstStyle/>
          <a:p>
            <a:pPr algn="ctr"/>
            <a:r>
              <a:rPr lang="en-US" sz="2400" dirty="0" smtClean="0">
                <a:solidFill>
                  <a:srgbClr val="002060"/>
                </a:solidFill>
              </a:rPr>
              <a:t>@sears: need new washer </a:t>
            </a:r>
            <a:r>
              <a:rPr lang="en-US" sz="2400" dirty="0" err="1" smtClean="0">
                <a:solidFill>
                  <a:srgbClr val="002060"/>
                </a:solidFill>
              </a:rPr>
              <a:t>asap</a:t>
            </a:r>
            <a:r>
              <a:rPr lang="en-US" sz="2400" dirty="0" smtClean="0">
                <a:solidFill>
                  <a:srgbClr val="002060"/>
                </a:solidFill>
              </a:rPr>
              <a:t>, million ?s, how do </a:t>
            </a:r>
            <a:r>
              <a:rPr lang="en-US" sz="2400" dirty="0" err="1" smtClean="0">
                <a:solidFill>
                  <a:srgbClr val="002060"/>
                </a:solidFill>
              </a:rPr>
              <a:t>i</a:t>
            </a:r>
            <a:r>
              <a:rPr lang="en-US" sz="2400" dirty="0" smtClean="0">
                <a:solidFill>
                  <a:srgbClr val="002060"/>
                </a:solidFill>
              </a:rPr>
              <a:t> talk 2 u? </a:t>
            </a:r>
            <a:r>
              <a:rPr lang="en-US" sz="2400" dirty="0" err="1" smtClean="0">
                <a:solidFill>
                  <a:srgbClr val="002060"/>
                </a:solidFill>
              </a:rPr>
              <a:t>ahh</a:t>
            </a:r>
            <a:r>
              <a:rPr lang="en-US" sz="2400" dirty="0" smtClean="0">
                <a:solidFill>
                  <a:srgbClr val="002060"/>
                </a:solidFill>
              </a:rPr>
              <a:t>!</a:t>
            </a:r>
            <a:endParaRPr lang="en-US" sz="2400" dirty="0">
              <a:solidFill>
                <a:srgbClr val="002060"/>
              </a:solidFill>
            </a:endParaRPr>
          </a:p>
        </p:txBody>
      </p:sp>
      <p:sp>
        <p:nvSpPr>
          <p:cNvPr id="13" name="Date Placeholder 4"/>
          <p:cNvSpPr>
            <a:spLocks noGrp="1"/>
          </p:cNvSpPr>
          <p:nvPr>
            <p:ph type="dt" sz="half" idx="10"/>
          </p:nvPr>
        </p:nvSpPr>
        <p:spPr>
          <a:xfrm>
            <a:off x="3810000" y="6492875"/>
            <a:ext cx="1905000" cy="365125"/>
          </a:xfrm>
        </p:spPr>
        <p:txBody>
          <a:bodyPr/>
          <a:lstStyle/>
          <a:p>
            <a:pPr algn="ctr"/>
            <a:r>
              <a:rPr lang="en-US" dirty="0" smtClean="0"/>
              <a:t>Confidential © 2011</a:t>
            </a:r>
            <a:endParaRPr lang="en-US" dirty="0"/>
          </a:p>
        </p:txBody>
      </p:sp>
      <p:sp>
        <p:nvSpPr>
          <p:cNvPr id="14" name="Slide Number Placeholder 5"/>
          <p:cNvSpPr>
            <a:spLocks noGrp="1"/>
          </p:cNvSpPr>
          <p:nvPr>
            <p:ph type="sldNum" sz="quarter" idx="12"/>
          </p:nvPr>
        </p:nvSpPr>
        <p:spPr>
          <a:xfrm>
            <a:off x="6553200" y="6492875"/>
            <a:ext cx="2133600" cy="365125"/>
          </a:xfrm>
        </p:spPr>
        <p:txBody>
          <a:bodyPr/>
          <a:lstStyle/>
          <a:p>
            <a:pPr algn="ctr"/>
            <a:fld id="{77A47ADF-4BB0-4921-B8C0-4101BA3E1F41}" type="slidenum">
              <a:rPr lang="en-US" smtClean="0"/>
              <a:pPr algn="ct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4030</TotalTime>
  <Words>942</Words>
  <Application>Microsoft Macintosh PowerPoint</Application>
  <PresentationFormat>On-screen Show (4:3)</PresentationFormat>
  <Paragraphs>112</Paragraphs>
  <Slides>17</Slides>
  <Notes>17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11 Shocking Mistakes  Retailers Are Making  On The Mobile Web    Brian Klais, Founder</vt:lpstr>
      <vt:lpstr>Slide 3</vt:lpstr>
      <vt:lpstr>#1: Mobilize Already!</vt:lpstr>
      <vt:lpstr>#1: Mobilize Already!</vt:lpstr>
      <vt:lpstr>#2: Detect My Device </vt:lpstr>
      <vt:lpstr>#3: Redirect Me Intelligently</vt:lpstr>
      <vt:lpstr>#4: Win Me Post-Click</vt:lpstr>
      <vt:lpstr>#5: Integrate Click-to-Call</vt:lpstr>
      <vt:lpstr>#6: Don’t Make Me Type Geo!</vt:lpstr>
      <vt:lpstr>#7: Let Me Socialize Your Product</vt:lpstr>
      <vt:lpstr>#8: I Want Your Texts</vt:lpstr>
      <vt:lpstr>#9: Optimize Your Ads</vt:lpstr>
      <vt:lpstr>#10: Help Me Find Your App</vt:lpstr>
      <vt:lpstr>#11: Scan Beats Search</vt:lpstr>
      <vt:lpstr>Announcing: Mobile Site Auditor (Beta)</vt:lpstr>
      <vt:lpstr>Mobile Web Doesn’t Have to Suck</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Sophia DeMartini</cp:lastModifiedBy>
  <cp:revision>103</cp:revision>
  <dcterms:created xsi:type="dcterms:W3CDTF">2011-04-19T19:53:30Z</dcterms:created>
  <dcterms:modified xsi:type="dcterms:W3CDTF">2011-04-19T19:54:32Z</dcterms:modified>
</cp:coreProperties>
</file>